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5.xml" ContentType="application/vnd.openxmlformats-officedocument.customXml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5"/>
  </p:sldMasterIdLst>
  <p:notesMasterIdLst>
    <p:notesMasterId r:id="rId32"/>
  </p:notesMasterIdLst>
  <p:handoutMasterIdLst>
    <p:handoutMasterId r:id="rId33"/>
  </p:handoutMasterIdLst>
  <p:sldIdLst>
    <p:sldId id="256" r:id="rId6"/>
    <p:sldId id="296" r:id="rId7"/>
    <p:sldId id="288" r:id="rId8"/>
    <p:sldId id="271" r:id="rId9"/>
    <p:sldId id="292" r:id="rId10"/>
    <p:sldId id="294" r:id="rId11"/>
    <p:sldId id="298" r:id="rId12"/>
    <p:sldId id="300" r:id="rId13"/>
    <p:sldId id="297" r:id="rId14"/>
    <p:sldId id="299" r:id="rId15"/>
    <p:sldId id="286" r:id="rId16"/>
    <p:sldId id="287" r:id="rId17"/>
    <p:sldId id="272" r:id="rId18"/>
    <p:sldId id="273" r:id="rId19"/>
    <p:sldId id="274" r:id="rId20"/>
    <p:sldId id="282" r:id="rId21"/>
    <p:sldId id="276" r:id="rId22"/>
    <p:sldId id="283" r:id="rId23"/>
    <p:sldId id="279" r:id="rId24"/>
    <p:sldId id="277" r:id="rId25"/>
    <p:sldId id="278" r:id="rId26"/>
    <p:sldId id="302" r:id="rId27"/>
    <p:sldId id="301" r:id="rId28"/>
    <p:sldId id="285" r:id="rId29"/>
    <p:sldId id="289" r:id="rId30"/>
    <p:sldId id="293" r:id="rId31"/>
  </p:sldIdLst>
  <p:sldSz cx="12192000" cy="6858000"/>
  <p:notesSz cx="6858000" cy="9144000"/>
  <p:custDataLst>
    <p:custData r:id="rId4"/>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C4A"/>
    <a:srgbClr val="000C46"/>
    <a:srgbClr val="FEB7A4"/>
    <a:srgbClr val="3B54BC"/>
    <a:srgbClr val="FDEEE9"/>
    <a:srgbClr val="FFE5E5"/>
    <a:srgbClr val="FFC5B3"/>
    <a:srgbClr val="EFF2FA"/>
    <a:srgbClr val="FEF7F4"/>
    <a:srgbClr val="FF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6327"/>
  </p:normalViewPr>
  <p:slideViewPr>
    <p:cSldViewPr snapToGrid="0" snapToObjects="1">
      <p:cViewPr varScale="1">
        <p:scale>
          <a:sx n="111" d="100"/>
          <a:sy n="111" d="100"/>
        </p:scale>
        <p:origin x="408"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9" d="100"/>
          <a:sy n="159" d="100"/>
        </p:scale>
        <p:origin x="682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5.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äynäjäaho Jaana" userId="d37d9e17-8c8e-4897-8dd7-97c087c37080" providerId="ADAL" clId="{90C89D12-8209-4F77-8690-57BD03A09C45}"/>
    <pc:docChg chg="undo custSel addSld delSld modSld sldOrd">
      <pc:chgData name="Säynäjäaho Jaana" userId="d37d9e17-8c8e-4897-8dd7-97c087c37080" providerId="ADAL" clId="{90C89D12-8209-4F77-8690-57BD03A09C45}" dt="2023-04-17T08:27:05.145" v="1592" actId="14100"/>
      <pc:docMkLst>
        <pc:docMk/>
      </pc:docMkLst>
      <pc:sldChg chg="modSp mod">
        <pc:chgData name="Säynäjäaho Jaana" userId="d37d9e17-8c8e-4897-8dd7-97c087c37080" providerId="ADAL" clId="{90C89D12-8209-4F77-8690-57BD03A09C45}" dt="2023-04-13T10:30:45.560" v="950" actId="1076"/>
        <pc:sldMkLst>
          <pc:docMk/>
          <pc:sldMk cId="2986988469" sldId="271"/>
        </pc:sldMkLst>
        <pc:spChg chg="mod">
          <ac:chgData name="Säynäjäaho Jaana" userId="d37d9e17-8c8e-4897-8dd7-97c087c37080" providerId="ADAL" clId="{90C89D12-8209-4F77-8690-57BD03A09C45}" dt="2023-04-13T10:30:35.965" v="949" actId="20577"/>
          <ac:spMkLst>
            <pc:docMk/>
            <pc:sldMk cId="2986988469" sldId="271"/>
            <ac:spMk id="3" creationId="{7B4F4221-5EC4-4E04-856A-875DC9FB5DCE}"/>
          </ac:spMkLst>
        </pc:spChg>
        <pc:picChg chg="mod">
          <ac:chgData name="Säynäjäaho Jaana" userId="d37d9e17-8c8e-4897-8dd7-97c087c37080" providerId="ADAL" clId="{90C89D12-8209-4F77-8690-57BD03A09C45}" dt="2023-04-13T10:30:45.560" v="950" actId="1076"/>
          <ac:picMkLst>
            <pc:docMk/>
            <pc:sldMk cId="2986988469" sldId="271"/>
            <ac:picMk id="5" creationId="{00000000-0000-0000-0000-000000000000}"/>
          </ac:picMkLst>
        </pc:picChg>
      </pc:sldChg>
      <pc:sldChg chg="modSp mod">
        <pc:chgData name="Säynäjäaho Jaana" userId="d37d9e17-8c8e-4897-8dd7-97c087c37080" providerId="ADAL" clId="{90C89D12-8209-4F77-8690-57BD03A09C45}" dt="2023-04-06T11:44:40.520" v="632" actId="20577"/>
        <pc:sldMkLst>
          <pc:docMk/>
          <pc:sldMk cId="128043101" sldId="272"/>
        </pc:sldMkLst>
        <pc:spChg chg="mod">
          <ac:chgData name="Säynäjäaho Jaana" userId="d37d9e17-8c8e-4897-8dd7-97c087c37080" providerId="ADAL" clId="{90C89D12-8209-4F77-8690-57BD03A09C45}" dt="2023-04-06T11:44:40.520" v="632" actId="20577"/>
          <ac:spMkLst>
            <pc:docMk/>
            <pc:sldMk cId="128043101" sldId="272"/>
            <ac:spMk id="3" creationId="{E97C690D-BC4D-43AB-98CF-5E4CD33C87A8}"/>
          </ac:spMkLst>
        </pc:spChg>
      </pc:sldChg>
      <pc:sldChg chg="modSp mod">
        <pc:chgData name="Säynäjäaho Jaana" userId="d37d9e17-8c8e-4897-8dd7-97c087c37080" providerId="ADAL" clId="{90C89D12-8209-4F77-8690-57BD03A09C45}" dt="2023-04-06T11:47:14.057" v="796" actId="14100"/>
        <pc:sldMkLst>
          <pc:docMk/>
          <pc:sldMk cId="1523612811" sldId="273"/>
        </pc:sldMkLst>
        <pc:spChg chg="mod">
          <ac:chgData name="Säynäjäaho Jaana" userId="d37d9e17-8c8e-4897-8dd7-97c087c37080" providerId="ADAL" clId="{90C89D12-8209-4F77-8690-57BD03A09C45}" dt="2023-04-06T11:47:14.057" v="796" actId="14100"/>
          <ac:spMkLst>
            <pc:docMk/>
            <pc:sldMk cId="1523612811" sldId="273"/>
            <ac:spMk id="2" creationId="{56C4034B-80DC-48DD-99A4-DCDC58649746}"/>
          </ac:spMkLst>
        </pc:spChg>
        <pc:spChg chg="mod">
          <ac:chgData name="Säynäjäaho Jaana" userId="d37d9e17-8c8e-4897-8dd7-97c087c37080" providerId="ADAL" clId="{90C89D12-8209-4F77-8690-57BD03A09C45}" dt="2023-04-06T11:46:07.328" v="712" actId="1076"/>
          <ac:spMkLst>
            <pc:docMk/>
            <pc:sldMk cId="1523612811" sldId="273"/>
            <ac:spMk id="3" creationId="{580B065C-CFF2-4A55-9935-34A2FECD1EE0}"/>
          </ac:spMkLst>
        </pc:spChg>
      </pc:sldChg>
      <pc:sldChg chg="modSp mod">
        <pc:chgData name="Säynäjäaho Jaana" userId="d37d9e17-8c8e-4897-8dd7-97c087c37080" providerId="ADAL" clId="{90C89D12-8209-4F77-8690-57BD03A09C45}" dt="2023-04-06T11:47:04.318" v="795" actId="14100"/>
        <pc:sldMkLst>
          <pc:docMk/>
          <pc:sldMk cId="2111352974" sldId="274"/>
        </pc:sldMkLst>
        <pc:spChg chg="mod">
          <ac:chgData name="Säynäjäaho Jaana" userId="d37d9e17-8c8e-4897-8dd7-97c087c37080" providerId="ADAL" clId="{90C89D12-8209-4F77-8690-57BD03A09C45}" dt="2023-04-06T11:47:04.318" v="795" actId="14100"/>
          <ac:spMkLst>
            <pc:docMk/>
            <pc:sldMk cId="2111352974" sldId="274"/>
            <ac:spMk id="2" creationId="{5B512A32-4597-4A4F-BB8C-7119897FCFA2}"/>
          </ac:spMkLst>
        </pc:spChg>
        <pc:spChg chg="mod">
          <ac:chgData name="Säynäjäaho Jaana" userId="d37d9e17-8c8e-4897-8dd7-97c087c37080" providerId="ADAL" clId="{90C89D12-8209-4F77-8690-57BD03A09C45}" dt="2023-04-06T11:46:58.818" v="794" actId="14100"/>
          <ac:spMkLst>
            <pc:docMk/>
            <pc:sldMk cId="2111352974" sldId="274"/>
            <ac:spMk id="3" creationId="{AFFAABD9-C87A-4ABE-AD4C-E199183D47AE}"/>
          </ac:spMkLst>
        </pc:spChg>
      </pc:sldChg>
      <pc:sldChg chg="modSp mod">
        <pc:chgData name="Säynäjäaho Jaana" userId="d37d9e17-8c8e-4897-8dd7-97c087c37080" providerId="ADAL" clId="{90C89D12-8209-4F77-8690-57BD03A09C45}" dt="2023-04-13T10:36:15.752" v="1177" actId="20577"/>
        <pc:sldMkLst>
          <pc:docMk/>
          <pc:sldMk cId="1356866248" sldId="276"/>
        </pc:sldMkLst>
        <pc:spChg chg="mod">
          <ac:chgData name="Säynäjäaho Jaana" userId="d37d9e17-8c8e-4897-8dd7-97c087c37080" providerId="ADAL" clId="{90C89D12-8209-4F77-8690-57BD03A09C45}" dt="2023-04-13T10:36:15.752" v="1177" actId="20577"/>
          <ac:spMkLst>
            <pc:docMk/>
            <pc:sldMk cId="1356866248" sldId="276"/>
            <ac:spMk id="3" creationId="{2BDC59BB-03A0-4BD3-A6D7-44266B6252D8}"/>
          </ac:spMkLst>
        </pc:spChg>
      </pc:sldChg>
      <pc:sldChg chg="modSp mod">
        <pc:chgData name="Säynäjäaho Jaana" userId="d37d9e17-8c8e-4897-8dd7-97c087c37080" providerId="ADAL" clId="{90C89D12-8209-4F77-8690-57BD03A09C45}" dt="2023-04-13T10:37:42.024" v="1201" actId="20577"/>
        <pc:sldMkLst>
          <pc:docMk/>
          <pc:sldMk cId="822836600" sldId="278"/>
        </pc:sldMkLst>
        <pc:spChg chg="mod">
          <ac:chgData name="Säynäjäaho Jaana" userId="d37d9e17-8c8e-4897-8dd7-97c087c37080" providerId="ADAL" clId="{90C89D12-8209-4F77-8690-57BD03A09C45}" dt="2023-04-13T10:37:42.024" v="1201" actId="20577"/>
          <ac:spMkLst>
            <pc:docMk/>
            <pc:sldMk cId="822836600" sldId="278"/>
            <ac:spMk id="3" creationId="{2FAACF2C-D0AF-48B1-B4E3-CEA46571F2EA}"/>
          </ac:spMkLst>
        </pc:spChg>
      </pc:sldChg>
      <pc:sldChg chg="modSp mod">
        <pc:chgData name="Säynäjäaho Jaana" userId="d37d9e17-8c8e-4897-8dd7-97c087c37080" providerId="ADAL" clId="{90C89D12-8209-4F77-8690-57BD03A09C45}" dt="2023-04-06T11:49:46.676" v="847" actId="20577"/>
        <pc:sldMkLst>
          <pc:docMk/>
          <pc:sldMk cId="3768629576" sldId="279"/>
        </pc:sldMkLst>
        <pc:spChg chg="mod">
          <ac:chgData name="Säynäjäaho Jaana" userId="d37d9e17-8c8e-4897-8dd7-97c087c37080" providerId="ADAL" clId="{90C89D12-8209-4F77-8690-57BD03A09C45}" dt="2023-04-06T11:49:46.676" v="847" actId="20577"/>
          <ac:spMkLst>
            <pc:docMk/>
            <pc:sldMk cId="3768629576" sldId="279"/>
            <ac:spMk id="3" creationId="{CA0390D3-4F50-407A-B73B-CCE0A9D1958C}"/>
          </ac:spMkLst>
        </pc:spChg>
      </pc:sldChg>
      <pc:sldChg chg="modSp mod">
        <pc:chgData name="Säynäjäaho Jaana" userId="d37d9e17-8c8e-4897-8dd7-97c087c37080" providerId="ADAL" clId="{90C89D12-8209-4F77-8690-57BD03A09C45}" dt="2023-04-06T11:48:42.754" v="827" actId="20577"/>
        <pc:sldMkLst>
          <pc:docMk/>
          <pc:sldMk cId="2570606613" sldId="283"/>
        </pc:sldMkLst>
        <pc:spChg chg="mod">
          <ac:chgData name="Säynäjäaho Jaana" userId="d37d9e17-8c8e-4897-8dd7-97c087c37080" providerId="ADAL" clId="{90C89D12-8209-4F77-8690-57BD03A09C45}" dt="2023-04-06T11:48:42.754" v="827" actId="20577"/>
          <ac:spMkLst>
            <pc:docMk/>
            <pc:sldMk cId="2570606613" sldId="283"/>
            <ac:spMk id="3" creationId="{3F103D9A-9CA2-468A-9147-7F7CD80947A1}"/>
          </ac:spMkLst>
        </pc:spChg>
      </pc:sldChg>
      <pc:sldChg chg="modSp mod">
        <pc:chgData name="Säynäjäaho Jaana" userId="d37d9e17-8c8e-4897-8dd7-97c087c37080" providerId="ADAL" clId="{90C89D12-8209-4F77-8690-57BD03A09C45}" dt="2023-04-06T11:43:37.486" v="591" actId="20577"/>
        <pc:sldMkLst>
          <pc:docMk/>
          <pc:sldMk cId="2256259126" sldId="286"/>
        </pc:sldMkLst>
        <pc:spChg chg="mod">
          <ac:chgData name="Säynäjäaho Jaana" userId="d37d9e17-8c8e-4897-8dd7-97c087c37080" providerId="ADAL" clId="{90C89D12-8209-4F77-8690-57BD03A09C45}" dt="2023-04-06T11:43:37.486" v="591" actId="20577"/>
          <ac:spMkLst>
            <pc:docMk/>
            <pc:sldMk cId="2256259126" sldId="286"/>
            <ac:spMk id="3" creationId="{602DAB6F-6707-4083-B4AA-9E75CCCFDE0F}"/>
          </ac:spMkLst>
        </pc:spChg>
      </pc:sldChg>
      <pc:sldChg chg="modSp mod">
        <pc:chgData name="Säynäjäaho Jaana" userId="d37d9e17-8c8e-4897-8dd7-97c087c37080" providerId="ADAL" clId="{90C89D12-8209-4F77-8690-57BD03A09C45}" dt="2023-04-13T10:20:12.487" v="940" actId="5793"/>
        <pc:sldMkLst>
          <pc:docMk/>
          <pc:sldMk cId="3094707034" sldId="288"/>
        </pc:sldMkLst>
        <pc:spChg chg="mod">
          <ac:chgData name="Säynäjäaho Jaana" userId="d37d9e17-8c8e-4897-8dd7-97c087c37080" providerId="ADAL" clId="{90C89D12-8209-4F77-8690-57BD03A09C45}" dt="2023-04-06T11:20:45.684" v="404" actId="14100"/>
          <ac:spMkLst>
            <pc:docMk/>
            <pc:sldMk cId="3094707034" sldId="288"/>
            <ac:spMk id="2" creationId="{00000000-0000-0000-0000-000000000000}"/>
          </ac:spMkLst>
        </pc:spChg>
        <pc:spChg chg="mod">
          <ac:chgData name="Säynäjäaho Jaana" userId="d37d9e17-8c8e-4897-8dd7-97c087c37080" providerId="ADAL" clId="{90C89D12-8209-4F77-8690-57BD03A09C45}" dt="2023-04-13T10:20:12.487" v="940" actId="5793"/>
          <ac:spMkLst>
            <pc:docMk/>
            <pc:sldMk cId="3094707034" sldId="288"/>
            <ac:spMk id="3" creationId="{00000000-0000-0000-0000-000000000000}"/>
          </ac:spMkLst>
        </pc:spChg>
      </pc:sldChg>
      <pc:sldChg chg="modSp mod">
        <pc:chgData name="Säynäjäaho Jaana" userId="d37d9e17-8c8e-4897-8dd7-97c087c37080" providerId="ADAL" clId="{90C89D12-8209-4F77-8690-57BD03A09C45}" dt="2023-04-13T10:37:23.550" v="1194" actId="20577"/>
        <pc:sldMkLst>
          <pc:docMk/>
          <pc:sldMk cId="2308903984" sldId="289"/>
        </pc:sldMkLst>
        <pc:spChg chg="mod">
          <ac:chgData name="Säynäjäaho Jaana" userId="d37d9e17-8c8e-4897-8dd7-97c087c37080" providerId="ADAL" clId="{90C89D12-8209-4F77-8690-57BD03A09C45}" dt="2023-04-13T10:37:23.550" v="1194" actId="20577"/>
          <ac:spMkLst>
            <pc:docMk/>
            <pc:sldMk cId="2308903984" sldId="289"/>
            <ac:spMk id="2" creationId="{09F87859-1179-4609-9917-E75CD06845AB}"/>
          </ac:spMkLst>
        </pc:spChg>
      </pc:sldChg>
      <pc:sldChg chg="modSp mod">
        <pc:chgData name="Säynäjäaho Jaana" userId="d37d9e17-8c8e-4897-8dd7-97c087c37080" providerId="ADAL" clId="{90C89D12-8209-4F77-8690-57BD03A09C45}" dt="2023-04-13T10:34:43.845" v="1025" actId="20577"/>
        <pc:sldMkLst>
          <pc:docMk/>
          <pc:sldMk cId="2630637109" sldId="294"/>
        </pc:sldMkLst>
        <pc:spChg chg="mod">
          <ac:chgData name="Säynäjäaho Jaana" userId="d37d9e17-8c8e-4897-8dd7-97c087c37080" providerId="ADAL" clId="{90C89D12-8209-4F77-8690-57BD03A09C45}" dt="2023-04-06T11:40:21.878" v="518" actId="14100"/>
          <ac:spMkLst>
            <pc:docMk/>
            <pc:sldMk cId="2630637109" sldId="294"/>
            <ac:spMk id="2" creationId="{2E500A64-8DA2-FE3A-D14B-67721D30E203}"/>
          </ac:spMkLst>
        </pc:spChg>
        <pc:spChg chg="mod">
          <ac:chgData name="Säynäjäaho Jaana" userId="d37d9e17-8c8e-4897-8dd7-97c087c37080" providerId="ADAL" clId="{90C89D12-8209-4F77-8690-57BD03A09C45}" dt="2023-04-13T10:34:43.845" v="1025" actId="20577"/>
          <ac:spMkLst>
            <pc:docMk/>
            <pc:sldMk cId="2630637109" sldId="294"/>
            <ac:spMk id="3" creationId="{4133C606-25DF-9229-EDE5-53C7447C85D7}"/>
          </ac:spMkLst>
        </pc:spChg>
      </pc:sldChg>
      <pc:sldChg chg="modSp del mod">
        <pc:chgData name="Säynäjäaho Jaana" userId="d37d9e17-8c8e-4897-8dd7-97c087c37080" providerId="ADAL" clId="{90C89D12-8209-4F77-8690-57BD03A09C45}" dt="2023-04-06T11:41:59.705" v="552" actId="47"/>
        <pc:sldMkLst>
          <pc:docMk/>
          <pc:sldMk cId="1622283693" sldId="295"/>
        </pc:sldMkLst>
        <pc:spChg chg="mod">
          <ac:chgData name="Säynäjäaho Jaana" userId="d37d9e17-8c8e-4897-8dd7-97c087c37080" providerId="ADAL" clId="{90C89D12-8209-4F77-8690-57BD03A09C45}" dt="2023-04-06T11:41:41.455" v="549"/>
          <ac:spMkLst>
            <pc:docMk/>
            <pc:sldMk cId="1622283693" sldId="295"/>
            <ac:spMk id="2" creationId="{3AD050DC-120C-9386-80BA-1BA99274DF83}"/>
          </ac:spMkLst>
        </pc:spChg>
      </pc:sldChg>
      <pc:sldChg chg="modSp new mod ord">
        <pc:chgData name="Säynäjäaho Jaana" userId="d37d9e17-8c8e-4897-8dd7-97c087c37080" providerId="ADAL" clId="{90C89D12-8209-4F77-8690-57BD03A09C45}" dt="2023-04-06T11:20:29.250" v="401" actId="20577"/>
        <pc:sldMkLst>
          <pc:docMk/>
          <pc:sldMk cId="1874156341" sldId="296"/>
        </pc:sldMkLst>
        <pc:spChg chg="mod">
          <ac:chgData name="Säynäjäaho Jaana" userId="d37d9e17-8c8e-4897-8dd7-97c087c37080" providerId="ADAL" clId="{90C89D12-8209-4F77-8690-57BD03A09C45}" dt="2023-04-06T11:19:35.395" v="376" actId="20577"/>
          <ac:spMkLst>
            <pc:docMk/>
            <pc:sldMk cId="1874156341" sldId="296"/>
            <ac:spMk id="2" creationId="{EC23A9AA-CFC0-D435-508C-7B9F6A2E0EEF}"/>
          </ac:spMkLst>
        </pc:spChg>
        <pc:spChg chg="mod">
          <ac:chgData name="Säynäjäaho Jaana" userId="d37d9e17-8c8e-4897-8dd7-97c087c37080" providerId="ADAL" clId="{90C89D12-8209-4F77-8690-57BD03A09C45}" dt="2023-04-06T11:20:29.250" v="401" actId="20577"/>
          <ac:spMkLst>
            <pc:docMk/>
            <pc:sldMk cId="1874156341" sldId="296"/>
            <ac:spMk id="3" creationId="{F5CBB7A3-33ED-F63F-2CF9-67DFC3CC8403}"/>
          </ac:spMkLst>
        </pc:spChg>
      </pc:sldChg>
      <pc:sldChg chg="modSp new mod">
        <pc:chgData name="Säynäjäaho Jaana" userId="d37d9e17-8c8e-4897-8dd7-97c087c37080" providerId="ADAL" clId="{90C89D12-8209-4F77-8690-57BD03A09C45}" dt="2023-04-17T08:26:34.244" v="1591" actId="113"/>
        <pc:sldMkLst>
          <pc:docMk/>
          <pc:sldMk cId="2720381851" sldId="297"/>
        </pc:sldMkLst>
        <pc:spChg chg="mod">
          <ac:chgData name="Säynäjäaho Jaana" userId="d37d9e17-8c8e-4897-8dd7-97c087c37080" providerId="ADAL" clId="{90C89D12-8209-4F77-8690-57BD03A09C45}" dt="2023-04-06T11:41:53.922" v="551"/>
          <ac:spMkLst>
            <pc:docMk/>
            <pc:sldMk cId="2720381851" sldId="297"/>
            <ac:spMk id="2" creationId="{7E2368E8-6510-F0ED-B41A-1F63CE36234C}"/>
          </ac:spMkLst>
        </pc:spChg>
        <pc:spChg chg="mod">
          <ac:chgData name="Säynäjäaho Jaana" userId="d37d9e17-8c8e-4897-8dd7-97c087c37080" providerId="ADAL" clId="{90C89D12-8209-4F77-8690-57BD03A09C45}" dt="2023-04-17T08:26:34.244" v="1591" actId="113"/>
          <ac:spMkLst>
            <pc:docMk/>
            <pc:sldMk cId="2720381851" sldId="297"/>
            <ac:spMk id="3" creationId="{20065FE9-87E4-9613-AB89-4F4EDB3C5439}"/>
          </ac:spMkLst>
        </pc:spChg>
      </pc:sldChg>
      <pc:sldChg chg="new del">
        <pc:chgData name="Säynäjäaho Jaana" userId="d37d9e17-8c8e-4897-8dd7-97c087c37080" providerId="ADAL" clId="{90C89D12-8209-4F77-8690-57BD03A09C45}" dt="2023-04-06T11:40:58.984" v="536" actId="47"/>
        <pc:sldMkLst>
          <pc:docMk/>
          <pc:sldMk cId="3387726438" sldId="297"/>
        </pc:sldMkLst>
      </pc:sldChg>
      <pc:sldChg chg="addSp delSp modSp new mod modClrScheme chgLayout">
        <pc:chgData name="Säynäjäaho Jaana" userId="d37d9e17-8c8e-4897-8dd7-97c087c37080" providerId="ADAL" clId="{90C89D12-8209-4F77-8690-57BD03A09C45}" dt="2023-04-13T10:34:17.577" v="996" actId="20577"/>
        <pc:sldMkLst>
          <pc:docMk/>
          <pc:sldMk cId="525660022" sldId="298"/>
        </pc:sldMkLst>
        <pc:spChg chg="del">
          <ac:chgData name="Säynäjäaho Jaana" userId="d37d9e17-8c8e-4897-8dd7-97c087c37080" providerId="ADAL" clId="{90C89D12-8209-4F77-8690-57BD03A09C45}" dt="2023-04-13T10:33:01.691" v="953" actId="26606"/>
          <ac:spMkLst>
            <pc:docMk/>
            <pc:sldMk cId="525660022" sldId="298"/>
            <ac:spMk id="2" creationId="{CA38C6CF-039F-75AA-5BA7-CC665D37B1E6}"/>
          </ac:spMkLst>
        </pc:spChg>
        <pc:spChg chg="del">
          <ac:chgData name="Säynäjäaho Jaana" userId="d37d9e17-8c8e-4897-8dd7-97c087c37080" providerId="ADAL" clId="{90C89D12-8209-4F77-8690-57BD03A09C45}" dt="2023-04-13T10:32:56.529" v="952" actId="22"/>
          <ac:spMkLst>
            <pc:docMk/>
            <pc:sldMk cId="525660022" sldId="298"/>
            <ac:spMk id="3" creationId="{A68DD90D-3FF4-DDA4-D2C6-FDFD513E0951}"/>
          </ac:spMkLst>
        </pc:spChg>
        <pc:spChg chg="mod">
          <ac:chgData name="Säynäjäaho Jaana" userId="d37d9e17-8c8e-4897-8dd7-97c087c37080" providerId="ADAL" clId="{90C89D12-8209-4F77-8690-57BD03A09C45}" dt="2023-04-13T10:33:01.691" v="953" actId="26606"/>
          <ac:spMkLst>
            <pc:docMk/>
            <pc:sldMk cId="525660022" sldId="298"/>
            <ac:spMk id="4" creationId="{6F55A701-0CC1-D5C9-E66F-553009F2BCC2}"/>
          </ac:spMkLst>
        </pc:spChg>
        <pc:spChg chg="add mod">
          <ac:chgData name="Säynäjäaho Jaana" userId="d37d9e17-8c8e-4897-8dd7-97c087c37080" providerId="ADAL" clId="{90C89D12-8209-4F77-8690-57BD03A09C45}" dt="2023-04-13T10:34:17.577" v="996" actId="20577"/>
          <ac:spMkLst>
            <pc:docMk/>
            <pc:sldMk cId="525660022" sldId="298"/>
            <ac:spMk id="11" creationId="{FC4DCE08-006B-9C69-81BE-3D5A4022A444}"/>
          </ac:spMkLst>
        </pc:spChg>
        <pc:spChg chg="add mod">
          <ac:chgData name="Säynäjäaho Jaana" userId="d37d9e17-8c8e-4897-8dd7-97c087c37080" providerId="ADAL" clId="{90C89D12-8209-4F77-8690-57BD03A09C45}" dt="2023-04-13T10:33:01.691" v="953" actId="26606"/>
          <ac:spMkLst>
            <pc:docMk/>
            <pc:sldMk cId="525660022" sldId="298"/>
            <ac:spMk id="13" creationId="{39068EF0-9F97-97F9-DA67-C6C1FE230AE7}"/>
          </ac:spMkLst>
        </pc:spChg>
        <pc:picChg chg="add mod ord">
          <ac:chgData name="Säynäjäaho Jaana" userId="d37d9e17-8c8e-4897-8dd7-97c087c37080" providerId="ADAL" clId="{90C89D12-8209-4F77-8690-57BD03A09C45}" dt="2023-04-13T10:33:01.691" v="953" actId="26606"/>
          <ac:picMkLst>
            <pc:docMk/>
            <pc:sldMk cId="525660022" sldId="298"/>
            <ac:picMk id="6" creationId="{FFFECCDD-9999-96BF-CB76-AB8DC3AD77B7}"/>
          </ac:picMkLst>
        </pc:picChg>
        <pc:picChg chg="add mod">
          <ac:chgData name="Säynäjäaho Jaana" userId="d37d9e17-8c8e-4897-8dd7-97c087c37080" providerId="ADAL" clId="{90C89D12-8209-4F77-8690-57BD03A09C45}" dt="2023-04-13T10:34:11.082" v="995" actId="14100"/>
          <ac:picMkLst>
            <pc:docMk/>
            <pc:sldMk cId="525660022" sldId="298"/>
            <ac:picMk id="8" creationId="{FB27DB0F-6214-3E7B-A10B-A1A3DC1D8398}"/>
          </ac:picMkLst>
        </pc:picChg>
      </pc:sldChg>
      <pc:sldChg chg="modSp new mod">
        <pc:chgData name="Säynäjäaho Jaana" userId="d37d9e17-8c8e-4897-8dd7-97c087c37080" providerId="ADAL" clId="{90C89D12-8209-4F77-8690-57BD03A09C45}" dt="2023-04-17T08:27:05.145" v="1592" actId="14100"/>
        <pc:sldMkLst>
          <pc:docMk/>
          <pc:sldMk cId="3573926098" sldId="299"/>
        </pc:sldMkLst>
        <pc:spChg chg="mod">
          <ac:chgData name="Säynäjäaho Jaana" userId="d37d9e17-8c8e-4897-8dd7-97c087c37080" providerId="ADAL" clId="{90C89D12-8209-4F77-8690-57BD03A09C45}" dt="2023-04-17T08:25:29.943" v="1570"/>
          <ac:spMkLst>
            <pc:docMk/>
            <pc:sldMk cId="3573926098" sldId="299"/>
            <ac:spMk id="2" creationId="{1E363232-FB24-581D-E4FB-472989555FF1}"/>
          </ac:spMkLst>
        </pc:spChg>
        <pc:spChg chg="mod">
          <ac:chgData name="Säynäjäaho Jaana" userId="d37d9e17-8c8e-4897-8dd7-97c087c37080" providerId="ADAL" clId="{90C89D12-8209-4F77-8690-57BD03A09C45}" dt="2023-04-17T08:27:05.145" v="1592" actId="14100"/>
          <ac:spMkLst>
            <pc:docMk/>
            <pc:sldMk cId="3573926098" sldId="299"/>
            <ac:spMk id="3" creationId="{CF57D40A-64C9-0F74-1A9C-F30F5EE28760}"/>
          </ac:spMkLst>
        </pc:spChg>
      </pc:sldChg>
      <pc:sldChg chg="modSp new mod ord">
        <pc:chgData name="Säynäjäaho Jaana" userId="d37d9e17-8c8e-4897-8dd7-97c087c37080" providerId="ADAL" clId="{90C89D12-8209-4F77-8690-57BD03A09C45}" dt="2023-04-17T08:26:18.738" v="1590" actId="15"/>
        <pc:sldMkLst>
          <pc:docMk/>
          <pc:sldMk cId="99028204" sldId="300"/>
        </pc:sldMkLst>
        <pc:spChg chg="mod">
          <ac:chgData name="Säynäjäaho Jaana" userId="d37d9e17-8c8e-4897-8dd7-97c087c37080" providerId="ADAL" clId="{90C89D12-8209-4F77-8690-57BD03A09C45}" dt="2023-04-17T08:25:22.320" v="1569"/>
          <ac:spMkLst>
            <pc:docMk/>
            <pc:sldMk cId="99028204" sldId="300"/>
            <ac:spMk id="2" creationId="{48F313B6-A9DF-FEB1-80C2-C02B31BBE58D}"/>
          </ac:spMkLst>
        </pc:spChg>
        <pc:spChg chg="mod">
          <ac:chgData name="Säynäjäaho Jaana" userId="d37d9e17-8c8e-4897-8dd7-97c087c37080" providerId="ADAL" clId="{90C89D12-8209-4F77-8690-57BD03A09C45}" dt="2023-04-17T08:26:18.738" v="1590" actId="15"/>
          <ac:spMkLst>
            <pc:docMk/>
            <pc:sldMk cId="99028204" sldId="300"/>
            <ac:spMk id="3" creationId="{59F7AD4D-1161-C64F-139E-4168F7AD33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3FDDA91-8391-A64B-92A0-B85BE5703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Arial" panose="020B0604020202020204" pitchFamily="34" charset="0"/>
            </a:endParaRPr>
          </a:p>
        </p:txBody>
      </p:sp>
      <p:sp>
        <p:nvSpPr>
          <p:cNvPr id="3" name="Päivämäärän paikkamerkki 2">
            <a:extLst>
              <a:ext uri="{FF2B5EF4-FFF2-40B4-BE49-F238E27FC236}">
                <a16:creationId xmlns:a16="http://schemas.microsoft.com/office/drawing/2014/main" id="{7D472A70-F52D-E745-BEC4-FA75195C1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B4052-C213-C641-A147-E372D208F7C3}" type="datetimeFigureOut">
              <a:rPr lang="fi-FI" smtClean="0">
                <a:latin typeface="Arial" panose="020B0604020202020204" pitchFamily="34" charset="0"/>
              </a:rPr>
              <a:t>25.4.2023</a:t>
            </a:fld>
            <a:endParaRPr lang="fi-FI" dirty="0">
              <a:latin typeface="Arial" panose="020B0604020202020204" pitchFamily="34" charset="0"/>
            </a:endParaRPr>
          </a:p>
        </p:txBody>
      </p:sp>
      <p:sp>
        <p:nvSpPr>
          <p:cNvPr id="4" name="Alatunnisteen paikkamerkki 3">
            <a:extLst>
              <a:ext uri="{FF2B5EF4-FFF2-40B4-BE49-F238E27FC236}">
                <a16:creationId xmlns:a16="http://schemas.microsoft.com/office/drawing/2014/main" id="{84E94B31-E715-AD4B-851E-17F05C6BEE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Arial" panose="020B0604020202020204" pitchFamily="34" charset="0"/>
            </a:endParaRPr>
          </a:p>
        </p:txBody>
      </p:sp>
      <p:sp>
        <p:nvSpPr>
          <p:cNvPr id="5" name="Dian numeron paikkamerkki 4">
            <a:extLst>
              <a:ext uri="{FF2B5EF4-FFF2-40B4-BE49-F238E27FC236}">
                <a16:creationId xmlns:a16="http://schemas.microsoft.com/office/drawing/2014/main" id="{7D0FD0CE-02CD-4E45-B2C3-44865384D4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CB0CE-2571-E540-ABD8-9D20C7D01C86}" type="slidenum">
              <a:rPr lang="fi-FI" smtClean="0">
                <a:latin typeface="Arial" panose="020B0604020202020204" pitchFamily="34" charset="0"/>
              </a:rPr>
              <a:t>‹#›</a:t>
            </a:fld>
            <a:endParaRPr lang="fi-FI" dirty="0">
              <a:latin typeface="Arial" panose="020B0604020202020204" pitchFamily="34" charset="0"/>
            </a:endParaRPr>
          </a:p>
        </p:txBody>
      </p:sp>
    </p:spTree>
    <p:extLst>
      <p:ext uri="{BB962C8B-B14F-4D97-AF65-F5344CB8AC3E}">
        <p14:creationId xmlns:p14="http://schemas.microsoft.com/office/powerpoint/2010/main" val="342542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AA9502C-F7D5-D243-B53B-BD30A3E863CD}" type="datetimeFigureOut">
              <a:rPr lang="fi-FI" smtClean="0"/>
              <a:pPr/>
              <a:t>25.4.2023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9F6D52D-210E-2F42-8E94-1710D799A8B0}" type="slidenum">
              <a:rPr lang="fi-FI" smtClean="0"/>
              <a:pPr/>
              <a:t>‹#›</a:t>
            </a:fld>
            <a:endParaRPr lang="fi-FI" dirty="0"/>
          </a:p>
        </p:txBody>
      </p:sp>
    </p:spTree>
    <p:extLst>
      <p:ext uri="{BB962C8B-B14F-4D97-AF65-F5344CB8AC3E}">
        <p14:creationId xmlns:p14="http://schemas.microsoft.com/office/powerpoint/2010/main" val="322088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Terve iho on hyvä puolustusmekanismi mikrobeja vastaan</a:t>
            </a:r>
          </a:p>
        </p:txBody>
      </p:sp>
      <p:sp>
        <p:nvSpPr>
          <p:cNvPr id="4" name="Dian numeron paikkamerkki 3"/>
          <p:cNvSpPr>
            <a:spLocks noGrp="1"/>
          </p:cNvSpPr>
          <p:nvPr>
            <p:ph type="sldNum" sz="quarter" idx="10"/>
          </p:nvPr>
        </p:nvSpPr>
        <p:spPr/>
        <p:txBody>
          <a:bodyPr/>
          <a:lstStyle/>
          <a:p>
            <a:fld id="{79F6D52D-210E-2F42-8E94-1710D799A8B0}" type="slidenum">
              <a:rPr lang="fi-FI" smtClean="0"/>
              <a:pPr/>
              <a:t>3</a:t>
            </a:fld>
            <a:endParaRPr lang="fi-FI" dirty="0"/>
          </a:p>
        </p:txBody>
      </p:sp>
    </p:spTree>
    <p:extLst>
      <p:ext uri="{BB962C8B-B14F-4D97-AF65-F5344CB8AC3E}">
        <p14:creationId xmlns:p14="http://schemas.microsoft.com/office/powerpoint/2010/main" val="121376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11</a:t>
            </a:fld>
            <a:endParaRPr lang="fi-FI" dirty="0"/>
          </a:p>
        </p:txBody>
      </p:sp>
    </p:spTree>
    <p:extLst>
      <p:ext uri="{BB962C8B-B14F-4D97-AF65-F5344CB8AC3E}">
        <p14:creationId xmlns:p14="http://schemas.microsoft.com/office/powerpoint/2010/main" val="118555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12</a:t>
            </a:fld>
            <a:endParaRPr lang="fi-FI" dirty="0"/>
          </a:p>
        </p:txBody>
      </p:sp>
    </p:spTree>
    <p:extLst>
      <p:ext uri="{BB962C8B-B14F-4D97-AF65-F5344CB8AC3E}">
        <p14:creationId xmlns:p14="http://schemas.microsoft.com/office/powerpoint/2010/main" val="34131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Hae tavarat puhtain käsin varastosta</a:t>
            </a:r>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13</a:t>
            </a:fld>
            <a:endParaRPr lang="fi-FI" dirty="0"/>
          </a:p>
        </p:txBody>
      </p:sp>
    </p:spTree>
    <p:extLst>
      <p:ext uri="{BB962C8B-B14F-4D97-AF65-F5344CB8AC3E}">
        <p14:creationId xmlns:p14="http://schemas.microsoft.com/office/powerpoint/2010/main" val="135062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Muista haavahoitokorin säännöllinen puhdistus</a:t>
            </a:r>
            <a:r>
              <a:rPr lang="fi-FI" baseline="0" dirty="0"/>
              <a:t> esim. </a:t>
            </a:r>
            <a:r>
              <a:rPr lang="fi-FI" baseline="0" dirty="0" err="1"/>
              <a:t>dekossa</a:t>
            </a:r>
            <a:r>
              <a:rPr lang="fi-FI" baseline="0" dirty="0"/>
              <a:t>.  </a:t>
            </a:r>
            <a:r>
              <a:rPr lang="fi-FI" sz="1200" dirty="0"/>
              <a:t>Annostele myös tarvittavat voiteet purkkiin. Haavan huuhteluun käytettävä NaCl säilyy avattuna 12h, suositeltavaa on käyttää kertakäyttöisiä huuhteita.</a:t>
            </a:r>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14</a:t>
            </a:fld>
            <a:endParaRPr lang="fi-FI" dirty="0"/>
          </a:p>
        </p:txBody>
      </p:sp>
    </p:spTree>
    <p:extLst>
      <p:ext uri="{BB962C8B-B14F-4D97-AF65-F5344CB8AC3E}">
        <p14:creationId xmlns:p14="http://schemas.microsoft.com/office/powerpoint/2010/main" val="408076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Likaantuneiden vuodevaatteiden vaihto.</a:t>
            </a:r>
          </a:p>
          <a:p>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17</a:t>
            </a:fld>
            <a:endParaRPr lang="fi-FI" dirty="0"/>
          </a:p>
        </p:txBody>
      </p:sp>
    </p:spTree>
    <p:extLst>
      <p:ext uri="{BB962C8B-B14F-4D97-AF65-F5344CB8AC3E}">
        <p14:creationId xmlns:p14="http://schemas.microsoft.com/office/powerpoint/2010/main" val="168088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Käytä haavanhoidossa VAIN steriilejä instrumentteja.</a:t>
            </a:r>
            <a:endParaRPr lang="fi-FI" dirty="0"/>
          </a:p>
        </p:txBody>
      </p:sp>
      <p:sp>
        <p:nvSpPr>
          <p:cNvPr id="4" name="Dian numeron paikkamerkki 3"/>
          <p:cNvSpPr>
            <a:spLocks noGrp="1"/>
          </p:cNvSpPr>
          <p:nvPr>
            <p:ph type="sldNum" sz="quarter" idx="10"/>
          </p:nvPr>
        </p:nvSpPr>
        <p:spPr/>
        <p:txBody>
          <a:bodyPr/>
          <a:lstStyle/>
          <a:p>
            <a:fld id="{79F6D52D-210E-2F42-8E94-1710D799A8B0}" type="slidenum">
              <a:rPr lang="fi-FI" smtClean="0"/>
              <a:pPr/>
              <a:t>24</a:t>
            </a:fld>
            <a:endParaRPr lang="fi-FI" dirty="0"/>
          </a:p>
        </p:txBody>
      </p:sp>
    </p:spTree>
    <p:extLst>
      <p:ext uri="{BB962C8B-B14F-4D97-AF65-F5344CB8AC3E}">
        <p14:creationId xmlns:p14="http://schemas.microsoft.com/office/powerpoint/2010/main" val="12348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3.png"/><Relationship Id="rId18" Type="http://schemas.openxmlformats.org/officeDocument/2006/relationships/image" Target="../media/image25.png"/><Relationship Id="rId3" Type="http://schemas.openxmlformats.org/officeDocument/2006/relationships/hyperlink" Target="https://www.instagram.com/pohde_fi/" TargetMode="External"/><Relationship Id="rId7" Type="http://schemas.openxmlformats.org/officeDocument/2006/relationships/image" Target="../media/image21.png"/><Relationship Id="rId12" Type="http://schemas.openxmlformats.org/officeDocument/2006/relationships/hyperlink" Target="https://www.facebook.com/pohjoispohjanmaanhyvinvointialue/" TargetMode="External"/><Relationship Id="rId17" Type="http://schemas.openxmlformats.org/officeDocument/2006/relationships/image" Target="../media/image30.svg"/><Relationship Id="rId2" Type="http://schemas.openxmlformats.org/officeDocument/2006/relationships/image" Target="../media/image8.png"/><Relationship Id="rId16"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hyperlink" Target="https://twitter.com/Pohde_fi" TargetMode="External"/><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hyperlink" Target="https://www.youtube.com/channel/UCJ0KCcnJBh26_uO0XBvHd0g" TargetMode="External"/><Relationship Id="rId10" Type="http://schemas.openxmlformats.org/officeDocument/2006/relationships/image" Target="../media/image22.png"/><Relationship Id="rId19" Type="http://schemas.openxmlformats.org/officeDocument/2006/relationships/image" Target="../media/image32.svg"/><Relationship Id="rId4" Type="http://schemas.openxmlformats.org/officeDocument/2006/relationships/image" Target="../media/image20.png"/><Relationship Id="rId9" Type="http://schemas.openxmlformats.org/officeDocument/2006/relationships/hyperlink" Target="https://www.linkedin.com/company/pohjoispohjanmaanhyvinvointialue/" TargetMode="External"/><Relationship Id="rId14" Type="http://schemas.openxmlformats.org/officeDocument/2006/relationships/image" Target="../media/image2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valkoinen">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55978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lvl1pPr marL="457200" indent="-360000">
              <a:buFont typeface="+mj-lt"/>
              <a:buAutoNum type="arabicPeriod"/>
              <a:defRPr/>
            </a:lvl1pPr>
            <a:lvl2pPr marL="863100" indent="-288000">
              <a:buFont typeface="+mj-lt"/>
              <a:buAutoNum type="arabicPeriod"/>
              <a:defRPr/>
            </a:lvl2pPr>
            <a:lvl3pPr marL="1320300" indent="-252000">
              <a:buFont typeface="+mj-lt"/>
              <a:buAutoNum type="arabicPeriod"/>
              <a:defRPr/>
            </a:lvl3pPr>
            <a:lvl4pPr marL="1777500" indent="-216000">
              <a:buFont typeface="+mj-lt"/>
              <a:buAutoNum type="arabicPeriod"/>
              <a:defRPr/>
            </a:lvl4pPr>
            <a:lvl5pPr marL="2120400" indent="-180000">
              <a:buFont typeface="+mj-lt"/>
              <a:buAutoNum type="arabicPeriod"/>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D00A3EBD-9B84-8941-A4AC-234DEA51FA9C}"/>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1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8354"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20227"/>
          </a:xfrm>
          <a:prstGeom prst="rect">
            <a:avLst/>
          </a:prstGeo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cxnSp>
        <p:nvCxnSpPr>
          <p:cNvPr id="11" name="Suora yhdysviiva 10">
            <a:extLst>
              <a:ext uri="{FF2B5EF4-FFF2-40B4-BE49-F238E27FC236}">
                <a16:creationId xmlns:a16="http://schemas.microsoft.com/office/drawing/2014/main" id="{FDE95E59-4670-DE4F-AC61-DA85114D1CCF}"/>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39150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Tree>
    <p:extLst>
      <p:ext uri="{BB962C8B-B14F-4D97-AF65-F5344CB8AC3E}">
        <p14:creationId xmlns:p14="http://schemas.microsoft.com/office/powerpoint/2010/main" val="339371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dirty="0"/>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0" name="Kuva 9">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3592576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10" name="Otsikko 1">
            <a:extLst>
              <a:ext uri="{FF2B5EF4-FFF2-40B4-BE49-F238E27FC236}">
                <a16:creationId xmlns:a16="http://schemas.microsoft.com/office/drawing/2014/main" id="{30831A71-A2F8-5B49-B6CF-89BE9C54A2A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4998DC57-4AA4-B94E-AEFE-A150785216BC}"/>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35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01 nainen ja laps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6" name="Otsikko 1">
            <a:extLst>
              <a:ext uri="{FF2B5EF4-FFF2-40B4-BE49-F238E27FC236}">
                <a16:creationId xmlns:a16="http://schemas.microsoft.com/office/drawing/2014/main" id="{3CEEAE62-3569-B64E-9A2A-D9AACEAC986E}"/>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2CB39477-FA92-1241-B9E6-C807F3A777CC}"/>
              </a:ext>
            </a:extLst>
          </p:cNvPr>
          <p:cNvPicPr>
            <a:picLocks noChangeAspect="1"/>
          </p:cNvPicPr>
          <p:nvPr userDrawn="1"/>
        </p:nvPicPr>
        <p:blipFill>
          <a:blip r:embed="rId4"/>
          <a:srcRect/>
          <a:stretch/>
        </p:blipFill>
        <p:spPr>
          <a:xfrm>
            <a:off x="10292431" y="457308"/>
            <a:ext cx="1428260" cy="532764"/>
          </a:xfrm>
          <a:prstGeom prst="rect">
            <a:avLst/>
          </a:prstGeom>
        </p:spPr>
      </p:pic>
      <p:cxnSp>
        <p:nvCxnSpPr>
          <p:cNvPr id="12" name="Suora yhdysviiva 11">
            <a:extLst>
              <a:ext uri="{FF2B5EF4-FFF2-40B4-BE49-F238E27FC236}">
                <a16:creationId xmlns:a16="http://schemas.microsoft.com/office/drawing/2014/main" id="{0F3BD7B6-6515-894C-8E95-0FB576929817}"/>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4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02 asiakaspalvelija">
    <p:bg>
      <p:bgPr>
        <a:solidFill>
          <a:schemeClr val="bg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solidFill>
              </a:defRPr>
            </a:lvl1pPr>
          </a:lstStyle>
          <a:p>
            <a:endParaRPr lang="fi-FI" dirty="0"/>
          </a:p>
        </p:txBody>
      </p:sp>
      <p:pic>
        <p:nvPicPr>
          <p:cNvPr id="11" name="Kuva 10">
            <a:extLst>
              <a:ext uri="{FF2B5EF4-FFF2-40B4-BE49-F238E27FC236}">
                <a16:creationId xmlns:a16="http://schemas.microsoft.com/office/drawing/2014/main" id="{771616D9-60C5-CE48-BB3C-F83C8219AB3C}"/>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3" name="Kuva 2">
            <a:extLst>
              <a:ext uri="{FF2B5EF4-FFF2-40B4-BE49-F238E27FC236}">
                <a16:creationId xmlns:a16="http://schemas.microsoft.com/office/drawing/2014/main" id="{2FC62884-45D7-504A-84A2-0376EC894257}"/>
              </a:ext>
            </a:extLst>
          </p:cNvPr>
          <p:cNvPicPr>
            <a:picLocks noChangeAspect="1"/>
          </p:cNvPicPr>
          <p:nvPr userDrawn="1"/>
        </p:nvPicPr>
        <p:blipFill>
          <a:blip r:embed="rId3"/>
          <a:srcRect/>
          <a:stretch/>
        </p:blipFill>
        <p:spPr>
          <a:xfrm>
            <a:off x="6985000" y="0"/>
            <a:ext cx="5207000" cy="6858000"/>
          </a:xfrm>
          <a:prstGeom prst="rect">
            <a:avLst/>
          </a:prstGeom>
        </p:spPr>
      </p:pic>
      <p:pic>
        <p:nvPicPr>
          <p:cNvPr id="39" name="Kuva 38">
            <a:extLst>
              <a:ext uri="{FF2B5EF4-FFF2-40B4-BE49-F238E27FC236}">
                <a16:creationId xmlns:a16="http://schemas.microsoft.com/office/drawing/2014/main" id="{826EEF09-B775-6E43-AE5B-50455E02939C}"/>
              </a:ext>
            </a:extLst>
          </p:cNvPr>
          <p:cNvPicPr>
            <a:picLocks noChangeAspect="1"/>
          </p:cNvPicPr>
          <p:nvPr userDrawn="1"/>
        </p:nvPicPr>
        <p:blipFill>
          <a:blip r:embed="rId2"/>
          <a:srcRect/>
          <a:stretch/>
        </p:blipFill>
        <p:spPr>
          <a:xfrm>
            <a:off x="10292431" y="457308"/>
            <a:ext cx="1428260" cy="532764"/>
          </a:xfrm>
          <a:prstGeom prst="rect">
            <a:avLst/>
          </a:prstGeom>
        </p:spPr>
      </p:pic>
      <p:sp>
        <p:nvSpPr>
          <p:cNvPr id="40" name="Otsikko 1">
            <a:extLst>
              <a:ext uri="{FF2B5EF4-FFF2-40B4-BE49-F238E27FC236}">
                <a16:creationId xmlns:a16="http://schemas.microsoft.com/office/drawing/2014/main" id="{25F3E70A-07E1-F747-A45A-63DF413CF82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41" name="Tekstin paikkamerkki 2">
            <a:extLst>
              <a:ext uri="{FF2B5EF4-FFF2-40B4-BE49-F238E27FC236}">
                <a16:creationId xmlns:a16="http://schemas.microsoft.com/office/drawing/2014/main" id="{9C2ACCD5-5103-A649-8ACB-E0763027BDFF}"/>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43" name="Suora yhdysviiva 42">
            <a:extLst>
              <a:ext uri="{FF2B5EF4-FFF2-40B4-BE49-F238E27FC236}">
                <a16:creationId xmlns:a16="http://schemas.microsoft.com/office/drawing/2014/main" id="{2A1CC649-B0A8-EA46-85B2-257C12C5C1EF}"/>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Dian numeron paikkamerkki 5">
            <a:extLst>
              <a:ext uri="{FF2B5EF4-FFF2-40B4-BE49-F238E27FC236}">
                <a16:creationId xmlns:a16="http://schemas.microsoft.com/office/drawing/2014/main" id="{C50EF18D-BA39-A24E-8A1B-767C3183F6A5}"/>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Tree>
    <p:extLst>
      <p:ext uri="{BB962C8B-B14F-4D97-AF65-F5344CB8AC3E}">
        <p14:creationId xmlns:p14="http://schemas.microsoft.com/office/powerpoint/2010/main" val="201288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nsi 03 ensi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49BDB782-1193-3742-8F13-23306B535F99}"/>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44AC4509-5977-E345-8EB6-65D6A94E8059}"/>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F3A76D7-99D7-CE49-861F-40897CB93B06}"/>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3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04 pelastuslaito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2E5843CB-9462-694E-932F-F4F20D01CD57}"/>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C356A68D-864F-C94A-8345-7B45D4086F61}"/>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C03661E2-48F8-DF4D-AF34-87CB7F26D3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EA198E4-6D45-594E-9549-2BBBDE34C100}"/>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5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nsi 05 OY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4" name="Otsikko 1">
            <a:extLst>
              <a:ext uri="{FF2B5EF4-FFF2-40B4-BE49-F238E27FC236}">
                <a16:creationId xmlns:a16="http://schemas.microsoft.com/office/drawing/2014/main" id="{BC3C1208-3503-7048-A353-2518FBD6D7D4}"/>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B524F016-63E5-334E-920B-5D3DB7F4AB02}"/>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1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endParaRPr lang="fi-FI" dirty="0"/>
          </a:p>
        </p:txBody>
      </p:sp>
    </p:spTree>
    <p:extLst>
      <p:ext uri="{BB962C8B-B14F-4D97-AF65-F5344CB8AC3E}">
        <p14:creationId xmlns:p14="http://schemas.microsoft.com/office/powerpoint/2010/main" val="405439290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06 ensiapu">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42A96CE3-88E8-4745-BF12-0B95FF24CBF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9BD304D6-A777-8F47-9B0D-23952DD090B1}"/>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F5507E5B-CA90-F644-9FE9-D8C6A7E0274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3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06 hammas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DB60CE7B-CB55-2844-9740-A2B4FE391C9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2" name="Otsikko 1">
            <a:extLst>
              <a:ext uri="{FF2B5EF4-FFF2-40B4-BE49-F238E27FC236}">
                <a16:creationId xmlns:a16="http://schemas.microsoft.com/office/drawing/2014/main" id="{85D7241C-4F00-EF44-909C-A31FAC0D30C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E53BEE66-CE05-FD45-AA81-F01E17A52C9E}"/>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0DE46793-9F7E-E443-B48A-A3ED8A2DA245}"/>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0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nsi 07 laboratori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ACB395C5-35FF-1F4E-BB6A-78E537A06143}"/>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CC5F4815-0FC2-2C43-BCA6-5666DF2C39B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2" name="Tekstin paikkamerkki 2">
            <a:extLst>
              <a:ext uri="{FF2B5EF4-FFF2-40B4-BE49-F238E27FC236}">
                <a16:creationId xmlns:a16="http://schemas.microsoft.com/office/drawing/2014/main" id="{D9B71F2D-59AC-B84A-B534-F11BCC559CE6}"/>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868EA0B2-634E-CE49-9F5D-1FDC89C651E5}"/>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38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08 kenttäjoh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9BFEEED7-2C0F-F644-8E51-6F906D062787}"/>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2" name="Otsikko 1">
            <a:extLst>
              <a:ext uri="{FF2B5EF4-FFF2-40B4-BE49-F238E27FC236}">
                <a16:creationId xmlns:a16="http://schemas.microsoft.com/office/drawing/2014/main" id="{98A5BEC0-5537-E449-8217-4C0D9D6F94E9}"/>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FB9CB4F6-9188-3745-A966-CF077978E09D}"/>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EA44EE94-A4D4-994A-B56B-A78EE54F475E}"/>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42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09 hoitokot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2" name="Kuva 11">
            <a:extLst>
              <a:ext uri="{FF2B5EF4-FFF2-40B4-BE49-F238E27FC236}">
                <a16:creationId xmlns:a16="http://schemas.microsoft.com/office/drawing/2014/main" id="{27B26FCE-ED4D-DF40-ADFC-AD6A135AE6E6}"/>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3" name="Otsikko 1">
            <a:extLst>
              <a:ext uri="{FF2B5EF4-FFF2-40B4-BE49-F238E27FC236}">
                <a16:creationId xmlns:a16="http://schemas.microsoft.com/office/drawing/2014/main" id="{32892213-4502-D347-9147-A46D908D561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4" name="Tekstin paikkamerkki 2">
            <a:extLst>
              <a:ext uri="{FF2B5EF4-FFF2-40B4-BE49-F238E27FC236}">
                <a16:creationId xmlns:a16="http://schemas.microsoft.com/office/drawing/2014/main" id="{22D38D7A-B28E-E546-BA9D-FABDF4B4A345}"/>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0" name="Suora yhdysviiva 19">
            <a:extLst>
              <a:ext uri="{FF2B5EF4-FFF2-40B4-BE49-F238E27FC236}">
                <a16:creationId xmlns:a16="http://schemas.microsoft.com/office/drawing/2014/main" id="{B46D8505-0747-2940-91ED-8D2C303F3EBA}"/>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35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nsi 10 senior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E81D6251-F5F9-4946-AACF-56031CB2A10C}"/>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4" name="Otsikko 1">
            <a:extLst>
              <a:ext uri="{FF2B5EF4-FFF2-40B4-BE49-F238E27FC236}">
                <a16:creationId xmlns:a16="http://schemas.microsoft.com/office/drawing/2014/main" id="{17B85782-90DD-B14A-B993-5399D434B92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785E3018-929C-E64E-A98D-82153AE75282}"/>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6172200" y="2109649"/>
            <a:ext cx="5181600" cy="4067313"/>
          </a:xfrm>
          <a:prstGeom prst="rect">
            <a:avLst/>
          </a:prstGeom>
          <a:solidFill>
            <a:srgbClr val="EFF2FA"/>
          </a:solidFill>
        </p:spPr>
        <p:txBody>
          <a:bodyPr lIns="216000" tIns="144000" rIns="216000" bIns="144000"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9" name="Otsikon paikkamerkki 1">
            <a:extLst>
              <a:ext uri="{FF2B5EF4-FFF2-40B4-BE49-F238E27FC236}">
                <a16:creationId xmlns:a16="http://schemas.microsoft.com/office/drawing/2014/main" id="{38650429-6599-9849-B8B7-AF89295AFA12}"/>
              </a:ext>
            </a:extLst>
          </p:cNvPr>
          <p:cNvSpPr>
            <a:spLocks noGrp="1"/>
          </p:cNvSpPr>
          <p:nvPr>
            <p:ph type="title"/>
          </p:nvPr>
        </p:nvSpPr>
        <p:spPr>
          <a:xfrm>
            <a:off x="838200" y="457308"/>
            <a:ext cx="9129963" cy="1445241"/>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839788" y="2109650"/>
            <a:ext cx="5256212" cy="4067312"/>
          </a:xfrm>
          <a:prstGeom prst="rect">
            <a:avLst/>
          </a:prstGeom>
          <a:solidFill>
            <a:srgbClr val="FDEEE9"/>
          </a:solidFill>
        </p:spPr>
        <p:txBody>
          <a:bodyPr lIns="251999" tIns="180000" rIns="251999" bIns="18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1" name="Tekstiruutu 10">
            <a:extLst>
              <a:ext uri="{FF2B5EF4-FFF2-40B4-BE49-F238E27FC236}">
                <a16:creationId xmlns:a16="http://schemas.microsoft.com/office/drawing/2014/main" id="{BC09B218-854F-DC45-BFF8-7322FCF5938E}"/>
              </a:ext>
            </a:extLst>
          </p:cNvPr>
          <p:cNvSpPr txBox="1"/>
          <p:nvPr userDrawn="1"/>
        </p:nvSpPr>
        <p:spPr>
          <a:xfrm>
            <a:off x="58783" y="41148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639163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40F78E5C-2CE2-4945-82A1-8C11AF5A76FA}"/>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8" name="Otsikko 1">
            <a:extLst>
              <a:ext uri="{FF2B5EF4-FFF2-40B4-BE49-F238E27FC236}">
                <a16:creationId xmlns:a16="http://schemas.microsoft.com/office/drawing/2014/main" id="{4C8A3E56-2AEA-454E-8881-57A2B83F3561}"/>
              </a:ext>
            </a:extLst>
          </p:cNvPr>
          <p:cNvSpPr>
            <a:spLocks noGrp="1"/>
          </p:cNvSpPr>
          <p:nvPr>
            <p:ph type="title"/>
          </p:nvPr>
        </p:nvSpPr>
        <p:spPr>
          <a:xfrm>
            <a:off x="836612" y="1547813"/>
            <a:ext cx="4044827" cy="1496279"/>
          </a:xfrm>
          <a:prstGeom prst="rect">
            <a:avLst/>
          </a:prstGeom>
        </p:spPr>
        <p:txBody>
          <a:bodyPr anchor="b">
            <a:normAutofit/>
          </a:bodyPr>
          <a:lstStyle>
            <a:lvl1pPr>
              <a:defRPr sz="2800"/>
            </a:lvl1pPr>
          </a:lstStyle>
          <a:p>
            <a:r>
              <a:rPr lang="en-GB" dirty="0"/>
              <a:t>Click to edit Master title style</a:t>
            </a:r>
            <a:endParaRPr lang="fi-FI" dirty="0"/>
          </a:p>
        </p:txBody>
      </p: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2" name="Suora yhdysviiva 11">
            <a:extLst>
              <a:ext uri="{FF2B5EF4-FFF2-40B4-BE49-F238E27FC236}">
                <a16:creationId xmlns:a16="http://schemas.microsoft.com/office/drawing/2014/main" id="{0F2F6D48-3573-CA42-9758-9CB7A8AD1A42}"/>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1" y="1547813"/>
            <a:ext cx="6156569" cy="4313237"/>
          </a:xfrm>
          <a:prstGeom prst="rect">
            <a:avLst/>
          </a:prstGeom>
          <a:solidFill>
            <a:srgbClr val="FDEEE9"/>
          </a:solidFill>
        </p:spPr>
        <p:txBody>
          <a:bodyPr>
            <a:normAutofit/>
          </a:bodyPr>
          <a:lstStyle>
            <a:lvl1pPr marL="0" indent="0">
              <a:buNone/>
              <a:defRPr sz="3200"/>
            </a:lvl1pPr>
          </a:lstStyle>
          <a:p>
            <a:r>
              <a:rPr lang="en-GB"/>
              <a:t>Click icon to add chart</a:t>
            </a:r>
            <a:endParaRPr lang="fi-FI"/>
          </a:p>
        </p:txBody>
      </p:sp>
      <p:sp>
        <p:nvSpPr>
          <p:cNvPr id="8" name="Otsikko 1">
            <a:extLst>
              <a:ext uri="{FF2B5EF4-FFF2-40B4-BE49-F238E27FC236}">
                <a16:creationId xmlns:a16="http://schemas.microsoft.com/office/drawing/2014/main" id="{49674E88-8AF0-B64D-A779-F7D04B9CBF84}"/>
              </a:ext>
            </a:extLst>
          </p:cNvPr>
          <p:cNvSpPr>
            <a:spLocks noGrp="1"/>
          </p:cNvSpPr>
          <p:nvPr>
            <p:ph type="title"/>
          </p:nvPr>
        </p:nvSpPr>
        <p:spPr>
          <a:xfrm>
            <a:off x="836612" y="1547813"/>
            <a:ext cx="4044827" cy="1496279"/>
          </a:xfrm>
          <a:prstGeom prst="rect">
            <a:avLst/>
          </a:prstGeom>
        </p:spPr>
        <p:txBody>
          <a:bodyPr anchor="b">
            <a:normAutofit/>
          </a:bodyPr>
          <a:lstStyle>
            <a:lvl1pPr>
              <a:defRPr sz="2800"/>
            </a:lvl1pPr>
          </a:lstStyle>
          <a:p>
            <a:r>
              <a:rPr lang="en-GB" dirty="0"/>
              <a:t>Click to edit Master title style</a:t>
            </a:r>
            <a:endParaRPr lang="fi-FI" dirty="0"/>
          </a:p>
        </p:txBody>
      </p: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0" name="Suora yhdysviiva 9">
            <a:extLst>
              <a:ext uri="{FF2B5EF4-FFF2-40B4-BE49-F238E27FC236}">
                <a16:creationId xmlns:a16="http://schemas.microsoft.com/office/drawing/2014/main" id="{DE1B4F66-EEDF-DC47-BA87-414DBCD6808F}"/>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328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sininen">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838199" y="291052"/>
            <a:ext cx="9148011" cy="897514"/>
          </a:xfrm>
          <a:prstGeom prst="rect">
            <a:avLst/>
          </a:prstGeom>
        </p:spPr>
        <p:txBody>
          <a:bodyPr anchor="b"/>
          <a:lstStyle/>
          <a:p>
            <a:r>
              <a:rPr lang="en-GB" dirty="0"/>
              <a:t>Click to edit Master title style</a:t>
            </a:r>
            <a:endParaRPr lang="fi-FI" dirty="0"/>
          </a:p>
        </p:txBody>
      </p:sp>
    </p:spTree>
    <p:extLst>
      <p:ext uri="{BB962C8B-B14F-4D97-AF65-F5344CB8AC3E}">
        <p14:creationId xmlns:p14="http://schemas.microsoft.com/office/powerpoint/2010/main" val="422653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 + otsikko valkoinen">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108247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itos sivu">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27D2F63A-75EB-C649-AD4D-F55E898F52A8}"/>
              </a:ext>
            </a:extLst>
          </p:cNvPr>
          <p:cNvSpPr/>
          <p:nvPr userDrawn="1"/>
        </p:nvSpPr>
        <p:spPr>
          <a:xfrm>
            <a:off x="0" y="0"/>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DF0F09B0-C135-8441-A213-D7C97C7A9269}"/>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lstStyle/>
          <a:p>
            <a:r>
              <a:rPr lang="en-GB" dirty="0"/>
              <a:t>Kiitos!</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7228114" cy="3210977"/>
          </a:xfrm>
          <a:prstGeom prst="rect">
            <a:avLst/>
          </a:prstGeom>
        </p:spPr>
        <p:txBody>
          <a:bodyPr anchor="t"/>
          <a:lstStyle>
            <a:lvl1pPr marL="0" indent="0">
              <a:lnSpc>
                <a:spcPct val="100000"/>
              </a:lnSpc>
              <a:buNone/>
              <a:defRPr/>
            </a:lvl1pPr>
          </a:lstStyle>
          <a:p>
            <a:pPr lvl="0"/>
            <a:r>
              <a:rPr lang="en-GB" dirty="0" err="1"/>
              <a:t>Etunimi</a:t>
            </a:r>
            <a:r>
              <a:rPr lang="en-GB" dirty="0"/>
              <a:t> </a:t>
            </a:r>
            <a:r>
              <a:rPr lang="en-GB" dirty="0" err="1"/>
              <a:t>Sukunimi</a:t>
            </a:r>
            <a:endParaRPr lang="en-GB" dirty="0"/>
          </a:p>
          <a:p>
            <a:pPr lvl="0"/>
            <a:r>
              <a:rPr lang="en-GB" dirty="0" err="1"/>
              <a:t>Titteli</a:t>
            </a:r>
            <a:endParaRPr lang="en-GB" dirty="0"/>
          </a:p>
          <a:p>
            <a:pPr lvl="0"/>
            <a:r>
              <a:rPr lang="en-GB" dirty="0" err="1"/>
              <a:t>etunimi.sukunimi@pohde.fi</a:t>
            </a:r>
            <a:endParaRPr lang="en-GB" dirty="0"/>
          </a:p>
          <a:p>
            <a:pPr lvl="0"/>
            <a:r>
              <a:rPr lang="en-GB" dirty="0"/>
              <a:t>puh. 040 123 4567</a:t>
            </a:r>
          </a:p>
          <a:p>
            <a:pPr lvl="0"/>
            <a:r>
              <a:rPr lang="en-GB" dirty="0" err="1"/>
              <a:t>www.pohde.fi</a:t>
            </a:r>
            <a:endParaRPr lang="en-GB"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rgbClr val="000C4A"/>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5D466EC9-ABD3-B149-B714-4998F2BF1348}"/>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14" name="Kuva 13">
            <a:hlinkClick r:id="rId3"/>
            <a:extLst>
              <a:ext uri="{FF2B5EF4-FFF2-40B4-BE49-F238E27FC236}">
                <a16:creationId xmlns:a16="http://schemas.microsoft.com/office/drawing/2014/main" id="{029D9743-125E-2549-BF76-2755A40003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5480" y="6268732"/>
            <a:ext cx="985916" cy="339240"/>
          </a:xfrm>
          <a:prstGeom prst="rect">
            <a:avLst/>
          </a:prstGeom>
        </p:spPr>
      </p:pic>
      <p:pic>
        <p:nvPicPr>
          <p:cNvPr id="18" name="Kuva 17">
            <a:hlinkClick r:id="rId6"/>
            <a:extLst>
              <a:ext uri="{FF2B5EF4-FFF2-40B4-BE49-F238E27FC236}">
                <a16:creationId xmlns:a16="http://schemas.microsoft.com/office/drawing/2014/main" id="{5F546199-A940-FC4B-83FA-E4B880179F3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269962" y="6268732"/>
            <a:ext cx="805695" cy="339240"/>
          </a:xfrm>
          <a:prstGeom prst="rect">
            <a:avLst/>
          </a:prstGeom>
        </p:spPr>
      </p:pic>
      <p:pic>
        <p:nvPicPr>
          <p:cNvPr id="19" name="Kuva 18">
            <a:hlinkClick r:id="rId9"/>
            <a:extLst>
              <a:ext uri="{FF2B5EF4-FFF2-40B4-BE49-F238E27FC236}">
                <a16:creationId xmlns:a16="http://schemas.microsoft.com/office/drawing/2014/main" id="{D17FF000-2A70-544B-88F3-3CA19091514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324223" y="6268732"/>
            <a:ext cx="890505" cy="339240"/>
          </a:xfrm>
          <a:prstGeom prst="rect">
            <a:avLst/>
          </a:prstGeom>
        </p:spPr>
      </p:pic>
      <p:pic>
        <p:nvPicPr>
          <p:cNvPr id="20" name="Kuva 19">
            <a:hlinkClick r:id="rId12"/>
            <a:extLst>
              <a:ext uri="{FF2B5EF4-FFF2-40B4-BE49-F238E27FC236}">
                <a16:creationId xmlns:a16="http://schemas.microsoft.com/office/drawing/2014/main" id="{E15239DD-1607-3E46-82E2-EAE56C761B44}"/>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822200" y="6268732"/>
            <a:ext cx="964714" cy="339240"/>
          </a:xfrm>
          <a:prstGeom prst="rect">
            <a:avLst/>
          </a:prstGeom>
        </p:spPr>
      </p:pic>
      <p:pic>
        <p:nvPicPr>
          <p:cNvPr id="7" name="Kuva 6">
            <a:hlinkClick r:id="rId15"/>
            <a:extLst>
              <a:ext uri="{FF2B5EF4-FFF2-40B4-BE49-F238E27FC236}">
                <a16:creationId xmlns:a16="http://schemas.microsoft.com/office/drawing/2014/main" id="{3A20B241-B8BA-4D4C-8215-4D2C5439D7BB}"/>
              </a:ext>
            </a:extLst>
          </p:cNvPr>
          <p:cNvPicPr>
            <a:picLocks noChangeAspect="1"/>
          </p:cNvPicPr>
          <p:nvPr userDrawn="1"/>
        </p:nvPicPr>
        <p:blipFill>
          <a:blip r:embed="rId16">
            <a:extLst>
              <a:ext uri="{96DAC541-7B7A-43D3-8B79-37D633B846F1}">
                <asvg:svgBlip xmlns="" xmlns:asvg="http://schemas.microsoft.com/office/drawing/2016/SVG/main" r:embed="rId17"/>
              </a:ext>
            </a:extLst>
          </a:blip>
          <a:stretch>
            <a:fillRect/>
          </a:stretch>
        </p:blipFill>
        <p:spPr>
          <a:xfrm>
            <a:off x="10463294" y="6268732"/>
            <a:ext cx="890506" cy="339240"/>
          </a:xfrm>
          <a:prstGeom prst="rect">
            <a:avLst/>
          </a:prstGeom>
        </p:spPr>
      </p:pic>
      <p:pic>
        <p:nvPicPr>
          <p:cNvPr id="24" name="Kuva 23">
            <a:extLst>
              <a:ext uri="{FF2B5EF4-FFF2-40B4-BE49-F238E27FC236}">
                <a16:creationId xmlns:a16="http://schemas.microsoft.com/office/drawing/2014/main" id="{C4C93765-0386-864A-8AE1-B5B66943D973}"/>
              </a:ext>
            </a:extLst>
          </p:cNvPr>
          <p:cNvPicPr>
            <a:picLocks noChangeAspect="1"/>
          </p:cNvPicPr>
          <p:nvPr userDrawn="1"/>
        </p:nvPicPr>
        <p:blipFill rotWithShape="1">
          <a:blip r:embed="rId18">
            <a:extLst>
              <a:ext uri="{96DAC541-7B7A-43D3-8B79-37D633B846F1}">
                <asvg:svgBlip xmlns="" xmlns:asvg="http://schemas.microsoft.com/office/drawing/2016/SVG/main" r:embed="rId19"/>
              </a:ext>
            </a:extLst>
          </a:blip>
          <a:srcRect r="2714"/>
          <a:stretch/>
        </p:blipFill>
        <p:spPr>
          <a:xfrm>
            <a:off x="8986730" y="2269197"/>
            <a:ext cx="3205270" cy="3294693"/>
          </a:xfrm>
          <a:prstGeom prst="rect">
            <a:avLst/>
          </a:prstGeom>
        </p:spPr>
      </p:pic>
    </p:spTree>
    <p:extLst>
      <p:ext uri="{BB962C8B-B14F-4D97-AF65-F5344CB8AC3E}">
        <p14:creationId xmlns:p14="http://schemas.microsoft.com/office/powerpoint/2010/main" val="30802534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 otsikko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pic>
        <p:nvPicPr>
          <p:cNvPr id="6" name="Kuva 5">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25183820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Tree>
    <p:extLst>
      <p:ext uri="{BB962C8B-B14F-4D97-AF65-F5344CB8AC3E}">
        <p14:creationId xmlns:p14="http://schemas.microsoft.com/office/powerpoint/2010/main" val="403918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senio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Alatunnisteen paikkamerkki 2">
            <a:extLst>
              <a:ext uri="{FF2B5EF4-FFF2-40B4-BE49-F238E27FC236}">
                <a16:creationId xmlns:a16="http://schemas.microsoft.com/office/drawing/2014/main" id="{AF40C8C8-4519-E742-B15A-B2C6B99E5C1D}"/>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17" name="Otsikko 1">
            <a:extLst>
              <a:ext uri="{FF2B5EF4-FFF2-40B4-BE49-F238E27FC236}">
                <a16:creationId xmlns:a16="http://schemas.microsoft.com/office/drawing/2014/main" id="{614ADDEE-C348-A142-BF12-7CA2A231D719}"/>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18" name="Alaotsikko 2">
            <a:extLst>
              <a:ext uri="{FF2B5EF4-FFF2-40B4-BE49-F238E27FC236}">
                <a16:creationId xmlns:a16="http://schemas.microsoft.com/office/drawing/2014/main" id="{7C659608-FF5A-0844-A355-6655849CCBF0}"/>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287014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nsi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13" name="Otsikko 1">
            <a:extLst>
              <a:ext uri="{FF2B5EF4-FFF2-40B4-BE49-F238E27FC236}">
                <a16:creationId xmlns:a16="http://schemas.microsoft.com/office/drawing/2014/main" id="{27FBF0D9-3C18-4F49-AE80-ECD3F724415E}"/>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13252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0" y="0"/>
            <a:ext cx="12191999"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grpSp>
        <p:nvGrpSpPr>
          <p:cNvPr id="9" name="Ryhmä 8">
            <a:extLst>
              <a:ext uri="{FF2B5EF4-FFF2-40B4-BE49-F238E27FC236}">
                <a16:creationId xmlns:a16="http://schemas.microsoft.com/office/drawing/2014/main" id="{C2D53395-D2DF-2145-9417-08B26D11D004}"/>
              </a:ext>
            </a:extLst>
          </p:cNvPr>
          <p:cNvGrpSpPr/>
          <p:nvPr userDrawn="1"/>
        </p:nvGrpSpPr>
        <p:grpSpPr>
          <a:xfrm>
            <a:off x="0" y="3494314"/>
            <a:ext cx="12192000" cy="3363686"/>
            <a:chOff x="0" y="3494314"/>
            <a:chExt cx="12192000" cy="3363686"/>
          </a:xfrm>
        </p:grpSpPr>
        <p:sp>
          <p:nvSpPr>
            <p:cNvPr id="12" name="Suorakulmio 11">
              <a:extLst>
                <a:ext uri="{FF2B5EF4-FFF2-40B4-BE49-F238E27FC236}">
                  <a16:creationId xmlns:a16="http://schemas.microsoft.com/office/drawing/2014/main" id="{7ACF5518-E855-B645-A4A1-884F0381E34E}"/>
                </a:ext>
              </a:extLst>
            </p:cNvPr>
            <p:cNvSpPr/>
            <p:nvPr userDrawn="1"/>
          </p:nvSpPr>
          <p:spPr>
            <a:xfrm>
              <a:off x="0" y="3494314"/>
              <a:ext cx="12192000" cy="2733571"/>
            </a:xfrm>
            <a:prstGeom prst="rect">
              <a:avLst/>
            </a:prstGeom>
            <a:blipFill>
              <a:blip r:embed="rId2"/>
              <a:stretch>
                <a:fillRect t="-1508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E1DB615A-D54B-1F44-B670-DE08F4FC8E98}"/>
                </a:ext>
              </a:extLst>
            </p:cNvPr>
            <p:cNvSpPr/>
            <p:nvPr userDrawn="1"/>
          </p:nvSpPr>
          <p:spPr>
            <a:xfrm>
              <a:off x="0" y="6227885"/>
              <a:ext cx="12192000" cy="63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6" name="Otsikko 1">
            <a:extLst>
              <a:ext uri="{FF2B5EF4-FFF2-40B4-BE49-F238E27FC236}">
                <a16:creationId xmlns:a16="http://schemas.microsoft.com/office/drawing/2014/main" id="{5CB55A49-B435-F147-BEF9-58A2ABAB30BA}"/>
              </a:ext>
            </a:extLst>
          </p:cNvPr>
          <p:cNvSpPr txBox="1">
            <a:spLocks/>
          </p:cNvSpPr>
          <p:nvPr userDrawn="1"/>
        </p:nvSpPr>
        <p:spPr>
          <a:xfrm>
            <a:off x="4800600" y="3856191"/>
            <a:ext cx="6553199" cy="17047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i-FI" dirty="0"/>
          </a:p>
        </p:txBody>
      </p:sp>
      <p:sp>
        <p:nvSpPr>
          <p:cNvPr id="22" name="Otsikko 1">
            <a:extLst>
              <a:ext uri="{FF2B5EF4-FFF2-40B4-BE49-F238E27FC236}">
                <a16:creationId xmlns:a16="http://schemas.microsoft.com/office/drawing/2014/main" id="{C63ED6A6-7F9C-034D-B593-150A78820984}"/>
              </a:ext>
            </a:extLst>
          </p:cNvPr>
          <p:cNvSpPr>
            <a:spLocks noGrp="1"/>
          </p:cNvSpPr>
          <p:nvPr>
            <p:ph type="ctrTitle" hasCustomPrompt="1"/>
          </p:nvPr>
        </p:nvSpPr>
        <p:spPr>
          <a:xfrm>
            <a:off x="4800600" y="3856191"/>
            <a:ext cx="6553199" cy="1224814"/>
          </a:xfrm>
          <a:prstGeom prst="rect">
            <a:avLst/>
          </a:prstGeom>
        </p:spPr>
        <p:txBody>
          <a:bodyPr anchor="b">
            <a:noAutofit/>
          </a:bodyPr>
          <a:lstStyle>
            <a:lvl1pPr algn="l">
              <a:defRPr sz="32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23" name="Alaotsikko 2">
            <a:extLst>
              <a:ext uri="{FF2B5EF4-FFF2-40B4-BE49-F238E27FC236}">
                <a16:creationId xmlns:a16="http://schemas.microsoft.com/office/drawing/2014/main" id="{28912AAF-8FBB-9B44-9D8A-2F78AB0823C7}"/>
              </a:ext>
            </a:extLst>
          </p:cNvPr>
          <p:cNvSpPr>
            <a:spLocks noGrp="1"/>
          </p:cNvSpPr>
          <p:nvPr>
            <p:ph type="subTitle" idx="1" hasCustomPrompt="1"/>
          </p:nvPr>
        </p:nvSpPr>
        <p:spPr>
          <a:xfrm>
            <a:off x="4800600" y="5342021"/>
            <a:ext cx="6553199" cy="1155032"/>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7553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6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838200" y="2311053"/>
            <a:ext cx="10515600" cy="3720227"/>
          </a:xfrm>
          <a:prstGeom prst="rect">
            <a:avLst/>
          </a:prstGeom>
        </p:spPr>
        <p:txBody>
          <a:bodyPr vert="horz" wrap="square"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6D76C636-3E1B-3E4B-A36F-31573F7BC391}"/>
              </a:ext>
            </a:extLst>
          </p:cNvPr>
          <p:cNvSpPr>
            <a:spLocks noGrp="1"/>
          </p:cNvSpPr>
          <p:nvPr>
            <p:ph type="sldNum" sz="quarter" idx="4"/>
          </p:nvPr>
        </p:nvSpPr>
        <p:spPr>
          <a:xfrm>
            <a:off x="838200" y="6301946"/>
            <a:ext cx="2743200" cy="265002"/>
          </a:xfrm>
          <a:prstGeom prst="rect">
            <a:avLst/>
          </a:prstGeom>
        </p:spPr>
        <p:txBody>
          <a:bodyPr vert="horz" lIns="91440" tIns="45720" rIns="91440" bIns="45720" rtlCol="0" anchor="ctr"/>
          <a:lstStyle>
            <a:lvl1pPr algn="l">
              <a:defRPr sz="1050" b="0">
                <a:solidFill>
                  <a:schemeClr val="accent5"/>
                </a:solidFill>
              </a:defRPr>
            </a:lvl1pPr>
          </a:lstStyle>
          <a:p>
            <a:fld id="{3CCEC50A-EC5D-6049-A135-EB130C1E40A7}" type="slidenum">
              <a:rPr lang="fi-FI" smtClean="0"/>
              <a:pPr/>
              <a:t>‹#›</a:t>
            </a:fld>
            <a:endParaRPr lang="fi-FI" dirty="0"/>
          </a:p>
        </p:txBody>
      </p:sp>
      <p:pic>
        <p:nvPicPr>
          <p:cNvPr id="8" name="Kuva 7">
            <a:extLst>
              <a:ext uri="{FF2B5EF4-FFF2-40B4-BE49-F238E27FC236}">
                <a16:creationId xmlns:a16="http://schemas.microsoft.com/office/drawing/2014/main" id="{5A740146-1687-0847-A20F-74F66D5FB6BF}"/>
              </a:ext>
            </a:extLst>
          </p:cNvPr>
          <p:cNvPicPr>
            <a:picLocks noChangeAspect="1"/>
          </p:cNvPicPr>
          <p:nvPr userDrawn="1"/>
        </p:nvPicPr>
        <p:blipFill>
          <a:blip r:embed="rId33"/>
          <a:srcRect/>
          <a:stretch/>
        </p:blipFill>
        <p:spPr>
          <a:xfrm>
            <a:off x="10289160" y="457308"/>
            <a:ext cx="1431531" cy="533984"/>
          </a:xfrm>
          <a:prstGeom prst="rect">
            <a:avLst/>
          </a:prstGeom>
        </p:spPr>
      </p:pic>
      <p:sp>
        <p:nvSpPr>
          <p:cNvPr id="10" name="Tekstiruutu 9">
            <a:extLst>
              <a:ext uri="{FF2B5EF4-FFF2-40B4-BE49-F238E27FC236}">
                <a16:creationId xmlns:a16="http://schemas.microsoft.com/office/drawing/2014/main" id="{1310F337-A15D-9744-9C8B-E78499924483}"/>
              </a:ext>
            </a:extLst>
          </p:cNvPr>
          <p:cNvSpPr txBox="1"/>
          <p:nvPr userDrawn="1"/>
        </p:nvSpPr>
        <p:spPr>
          <a:xfrm>
            <a:off x="1882942" y="204537"/>
            <a:ext cx="184731" cy="369332"/>
          </a:xfrm>
          <a:prstGeom prst="rect">
            <a:avLst/>
          </a:prstGeom>
          <a:noFill/>
        </p:spPr>
        <p:txBody>
          <a:bodyPr wrap="none" rtlCol="0">
            <a:spAutoFit/>
          </a:bodyPr>
          <a:lstStyle/>
          <a:p>
            <a:endParaRPr lang="fi-FI" dirty="0"/>
          </a:p>
        </p:txBody>
      </p:sp>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838200" y="365125"/>
            <a:ext cx="9148354" cy="1528505"/>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79783373"/>
      </p:ext>
    </p:extLst>
  </p:cSld>
  <p:clrMap bg1="lt1" tx1="dk1" bg2="lt2" tx2="dk2" accent1="accent1" accent2="accent2" accent3="accent3" accent4="accent4" accent5="accent5" accent6="accent6" hlink="hlink" folHlink="folHlink"/>
  <p:sldLayoutIdLst>
    <p:sldLayoutId id="2147483688" r:id="rId1"/>
    <p:sldLayoutId id="2147483710" r:id="rId2"/>
    <p:sldLayoutId id="2147483696" r:id="rId3"/>
    <p:sldLayoutId id="2147483713" r:id="rId4"/>
    <p:sldLayoutId id="2147483711" r:id="rId5"/>
    <p:sldLayoutId id="2147483658" r:id="rId6"/>
    <p:sldLayoutId id="2147483714" r:id="rId7"/>
    <p:sldLayoutId id="2147483712" r:id="rId8"/>
    <p:sldLayoutId id="2147483716" r:id="rId9"/>
    <p:sldLayoutId id="2147483708" r:id="rId10"/>
    <p:sldLayoutId id="2147483676" r:id="rId11"/>
    <p:sldLayoutId id="2147483651" r:id="rId12"/>
    <p:sldLayoutId id="2147483675" r:id="rId13"/>
    <p:sldLayoutId id="2147483686" r:id="rId14"/>
    <p:sldLayoutId id="2147483680" r:id="rId15"/>
    <p:sldLayoutId id="2147483664" r:id="rId16"/>
    <p:sldLayoutId id="2147483697" r:id="rId17"/>
    <p:sldLayoutId id="2147483698" r:id="rId18"/>
    <p:sldLayoutId id="2147483700" r:id="rId19"/>
    <p:sldLayoutId id="2147483701" r:id="rId20"/>
    <p:sldLayoutId id="2147483702" r:id="rId21"/>
    <p:sldLayoutId id="2147483703" r:id="rId22"/>
    <p:sldLayoutId id="2147483704" r:id="rId23"/>
    <p:sldLayoutId id="2147483699" r:id="rId24"/>
    <p:sldLayoutId id="2147483705" r:id="rId25"/>
    <p:sldLayoutId id="2147483652" r:id="rId26"/>
    <p:sldLayoutId id="2147483657" r:id="rId27"/>
    <p:sldLayoutId id="2147483654" r:id="rId28"/>
    <p:sldLayoutId id="2147483683" r:id="rId29"/>
    <p:sldLayoutId id="2147483655" r:id="rId30"/>
    <p:sldLayoutId id="2147483707" r:id="rId31"/>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ppshp.fi/dokumentit/_layouts/15/WopiFrame.aspx?sourcedoc=%7B3AD47103-C6C7-43AF-93D4-F7780D84EA23%7D&amp;file=Eritetahradesinfektio.docx&amp;action=default&amp;DefaultItemOpen=1"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ppshp.fi/dokumentit/_layouts/15/WopiFrame.aspx?sourcedoc=%7B94374F4A-3291-4238-A654-903BDFAC3EBB%7D&amp;file=Tavanomaiset%20varotoimet%20haavanhoidossa.docx&amp;action=default&amp;DefaultItemOpen=1" TargetMode="External"/><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gXGFdKakKR4" TargetMode="External"/><Relationship Id="rId2" Type="http://schemas.openxmlformats.org/officeDocument/2006/relationships/hyperlink" Target="https://www.youtube.com/watch?v=KKMqPildQ0c" TargetMode="External"/><Relationship Id="rId1" Type="http://schemas.openxmlformats.org/officeDocument/2006/relationships/slideLayout" Target="../slideLayouts/slideLayout10.xml"/><Relationship Id="rId4" Type="http://schemas.openxmlformats.org/officeDocument/2006/relationships/hyperlink" Target="https://ammattilaiset.terveyskyla.fi/virtuaalikeskukset/haavat/ohjepankki#Default=%7B%22k%22%3A%22%22%2C%22r%22%3A%5B%7B%22n%22%3A%22HusVHContentType%22%2C%22t%22%3A%5B%22%5C%22%C7%82%C7%82566964656f%5C%22%22%5D%2C%22o%22%3A%22and%22%2C%22k%22%3Afalse%2C%22m%22%3Anull%7D%5D%7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38200" y="2863273"/>
            <a:ext cx="10734964" cy="2436203"/>
          </a:xfrm>
        </p:spPr>
        <p:txBody>
          <a:bodyPr/>
          <a:lstStyle/>
          <a:p>
            <a:r>
              <a:rPr lang="fi-FI" dirty="0"/>
              <a:t>Haavanhoito infektioiden torjunnan näkökulmasta 26.4.2023</a:t>
            </a:r>
          </a:p>
        </p:txBody>
      </p:sp>
      <p:sp>
        <p:nvSpPr>
          <p:cNvPr id="3" name="Alaotsikko 2"/>
          <p:cNvSpPr>
            <a:spLocks noGrp="1"/>
          </p:cNvSpPr>
          <p:nvPr>
            <p:ph type="subTitle" idx="1"/>
          </p:nvPr>
        </p:nvSpPr>
        <p:spPr/>
        <p:txBody>
          <a:bodyPr/>
          <a:lstStyle/>
          <a:p>
            <a:r>
              <a:rPr lang="fi-FI" dirty="0"/>
              <a:t>Hygieniahoitajat Tuula Keränen ja Jaana Säynäjäaho</a:t>
            </a:r>
          </a:p>
        </p:txBody>
      </p:sp>
    </p:spTree>
    <p:extLst>
      <p:ext uri="{BB962C8B-B14F-4D97-AF65-F5344CB8AC3E}">
        <p14:creationId xmlns:p14="http://schemas.microsoft.com/office/powerpoint/2010/main" val="15799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63232-FB24-581D-E4FB-472989555FF1}"/>
              </a:ext>
            </a:extLst>
          </p:cNvPr>
          <p:cNvSpPr>
            <a:spLocks noGrp="1"/>
          </p:cNvSpPr>
          <p:nvPr>
            <p:ph type="title"/>
          </p:nvPr>
        </p:nvSpPr>
        <p:spPr>
          <a:xfrm>
            <a:off x="838200" y="181264"/>
            <a:ext cx="9141823" cy="1250722"/>
          </a:xfrm>
        </p:spPr>
        <p:txBody>
          <a:bodyPr/>
          <a:lstStyle/>
          <a:p>
            <a:r>
              <a:rPr lang="fi-FI" dirty="0"/>
              <a:t>Laskimohaavat ja muut turvotuksesta johtuvat haavat</a:t>
            </a:r>
          </a:p>
        </p:txBody>
      </p:sp>
      <p:sp>
        <p:nvSpPr>
          <p:cNvPr id="3" name="Sisällön paikkamerkki 2">
            <a:extLst>
              <a:ext uri="{FF2B5EF4-FFF2-40B4-BE49-F238E27FC236}">
                <a16:creationId xmlns:a16="http://schemas.microsoft.com/office/drawing/2014/main" id="{CF57D40A-64C9-0F74-1A9C-F30F5EE28760}"/>
              </a:ext>
            </a:extLst>
          </p:cNvPr>
          <p:cNvSpPr>
            <a:spLocks noGrp="1"/>
          </p:cNvSpPr>
          <p:nvPr>
            <p:ph idx="1"/>
          </p:nvPr>
        </p:nvSpPr>
        <p:spPr>
          <a:xfrm>
            <a:off x="232913" y="1578634"/>
            <a:ext cx="11490385" cy="4988314"/>
          </a:xfrm>
        </p:spPr>
        <p:txBody>
          <a:bodyPr>
            <a:normAutofit lnSpcReduction="10000"/>
          </a:bodyPr>
          <a:lstStyle/>
          <a:p>
            <a:pPr marL="97200" indent="0">
              <a:buNone/>
            </a:pPr>
            <a:r>
              <a:rPr lang="fi-FI" sz="2800" dirty="0"/>
              <a:t>Haavanhoito:</a:t>
            </a:r>
          </a:p>
          <a:p>
            <a:pPr marL="440100" indent="-342900">
              <a:buFont typeface="Arial" panose="020B0604020202020204" pitchFamily="34" charset="0"/>
              <a:buChar char="•"/>
            </a:pPr>
            <a:r>
              <a:rPr lang="fi-FI" sz="2400" dirty="0"/>
              <a:t>Haavanhoito suunnitellaan yksilöllisesti ja sen toteuttaa hoitohenkilökunta, mikäli toisin ei ole sovittu. </a:t>
            </a:r>
          </a:p>
          <a:p>
            <a:pPr marL="440100" indent="-342900">
              <a:buFont typeface="Arial" panose="020B0604020202020204" pitchFamily="34" charset="0"/>
              <a:buChar char="•"/>
            </a:pPr>
            <a:r>
              <a:rPr lang="fi-FI" sz="2400" dirty="0"/>
              <a:t>Haavanhoidossa on tärkeää haavanpohjan säännöllinen puhdistus. </a:t>
            </a:r>
          </a:p>
          <a:p>
            <a:pPr marL="440100" indent="-342900">
              <a:buFont typeface="Arial" panose="020B0604020202020204" pitchFamily="34" charset="0"/>
              <a:buChar char="•"/>
            </a:pPr>
            <a:r>
              <a:rPr lang="fi-FI" sz="2400" dirty="0"/>
              <a:t>Haavaa hoidettaessa ei viedä mikrobeja haavaan, aseptiikka. Jos haavoja on useita hoidetaan puhtain haava ensin ja mahdolliset infektoituneet haavat viimeisenä.</a:t>
            </a:r>
          </a:p>
          <a:p>
            <a:pPr marL="440100" indent="-342900">
              <a:buFont typeface="Arial" panose="020B0604020202020204" pitchFamily="34" charset="0"/>
              <a:buChar char="•"/>
            </a:pPr>
            <a:r>
              <a:rPr lang="fi-FI" sz="2400" dirty="0"/>
              <a:t>Paikallishoidon tavoitteena on tukea haavan paranemista, estää haavakipua, ennaltaehkäistä tulehduksia ja hallita haavaeritystä. </a:t>
            </a:r>
          </a:p>
          <a:p>
            <a:pPr marL="440100" indent="-342900">
              <a:buFont typeface="Arial" panose="020B0604020202020204" pitchFamily="34" charset="0"/>
              <a:buChar char="•"/>
            </a:pPr>
            <a:r>
              <a:rPr lang="fi-FI" sz="2400" dirty="0"/>
              <a:t>Uimista ja saunomista tulisi välttää, jotta haava ei tulehdu.</a:t>
            </a:r>
          </a:p>
        </p:txBody>
      </p:sp>
      <p:sp>
        <p:nvSpPr>
          <p:cNvPr id="4" name="Dian numeron paikkamerkki 3">
            <a:extLst>
              <a:ext uri="{FF2B5EF4-FFF2-40B4-BE49-F238E27FC236}">
                <a16:creationId xmlns:a16="http://schemas.microsoft.com/office/drawing/2014/main" id="{7FAC992C-8704-74A9-A22A-48E5525FF5DB}"/>
              </a:ext>
            </a:extLst>
          </p:cNvPr>
          <p:cNvSpPr>
            <a:spLocks noGrp="1"/>
          </p:cNvSpPr>
          <p:nvPr>
            <p:ph type="sldNum" sz="quarter" idx="12"/>
          </p:nvPr>
        </p:nvSpPr>
        <p:spPr/>
        <p:txBody>
          <a:bodyPr/>
          <a:lstStyle/>
          <a:p>
            <a:fld id="{3CCEC50A-EC5D-6049-A135-EB130C1E40A7}" type="slidenum">
              <a:rPr lang="fi-FI" smtClean="0"/>
              <a:pPr/>
              <a:t>10</a:t>
            </a:fld>
            <a:endParaRPr lang="fi-FI" dirty="0"/>
          </a:p>
        </p:txBody>
      </p:sp>
    </p:spTree>
    <p:extLst>
      <p:ext uri="{BB962C8B-B14F-4D97-AF65-F5344CB8AC3E}">
        <p14:creationId xmlns:p14="http://schemas.microsoft.com/office/powerpoint/2010/main" val="357392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0FE443-B96B-4AFF-BB19-900725AA2C2F}"/>
              </a:ext>
            </a:extLst>
          </p:cNvPr>
          <p:cNvSpPr>
            <a:spLocks noGrp="1"/>
          </p:cNvSpPr>
          <p:nvPr>
            <p:ph type="title"/>
          </p:nvPr>
        </p:nvSpPr>
        <p:spPr>
          <a:xfrm>
            <a:off x="690854" y="150919"/>
            <a:ext cx="7426604" cy="789601"/>
          </a:xfrm>
        </p:spPr>
        <p:txBody>
          <a:bodyPr/>
          <a:lstStyle/>
          <a:p>
            <a:r>
              <a:rPr lang="fi-FI" sz="4000" dirty="0"/>
              <a:t>Infektoitunut haava</a:t>
            </a:r>
            <a:endParaRPr lang="fi-FI" dirty="0"/>
          </a:p>
        </p:txBody>
      </p:sp>
      <p:sp>
        <p:nvSpPr>
          <p:cNvPr id="3" name="Sisällön paikkamerkki 2">
            <a:extLst>
              <a:ext uri="{FF2B5EF4-FFF2-40B4-BE49-F238E27FC236}">
                <a16:creationId xmlns:a16="http://schemas.microsoft.com/office/drawing/2014/main" id="{602DAB6F-6707-4083-B4AA-9E75CCCFDE0F}"/>
              </a:ext>
            </a:extLst>
          </p:cNvPr>
          <p:cNvSpPr>
            <a:spLocks noGrp="1"/>
          </p:cNvSpPr>
          <p:nvPr>
            <p:ph idx="1"/>
          </p:nvPr>
        </p:nvSpPr>
        <p:spPr>
          <a:xfrm>
            <a:off x="387927" y="1164566"/>
            <a:ext cx="11545455" cy="5513325"/>
          </a:xfrm>
        </p:spPr>
        <p:txBody>
          <a:bodyPr>
            <a:normAutofit/>
          </a:bodyPr>
          <a:lstStyle/>
          <a:p>
            <a:pPr marL="440100" indent="-342900">
              <a:buFont typeface="Arial" panose="020B0604020202020204" pitchFamily="34" charset="0"/>
              <a:buChar char="•"/>
            </a:pPr>
            <a:r>
              <a:rPr lang="fi-FI" sz="2400" dirty="0"/>
              <a:t>Jos asukkaalla on runsaasti erittävä infektoitunut haava tai </a:t>
            </a:r>
            <a:r>
              <a:rPr lang="fi-FI" sz="2400" dirty="0" err="1"/>
              <a:t>abskessi</a:t>
            </a:r>
            <a:r>
              <a:rPr lang="fi-FI" sz="2400" dirty="0"/>
              <a:t>, asukas sijoitetaan omaan huoneeseen ja hoidetaan kosketusvarotoimin, kunnes runsas eritys loppuu.</a:t>
            </a:r>
          </a:p>
          <a:p>
            <a:pPr marL="846000" lvl="1" indent="-342900">
              <a:buFont typeface="Arial" panose="020B0604020202020204" pitchFamily="34" charset="0"/>
              <a:buChar char="•"/>
            </a:pPr>
            <a:r>
              <a:rPr lang="fi-FI" sz="2200" dirty="0">
                <a:solidFill>
                  <a:srgbClr val="000C4A"/>
                </a:solidFill>
              </a:rPr>
              <a:t>esim. eritteet tulevat sidoksista läpi ennen seuraavaa haavanhoitokertaa</a:t>
            </a:r>
          </a:p>
          <a:p>
            <a:pPr marL="440100" indent="-342900">
              <a:buFont typeface="Arial" panose="020B0604020202020204" pitchFamily="34" charset="0"/>
              <a:buChar char="•"/>
            </a:pPr>
            <a:r>
              <a:rPr lang="fi-FI" sz="2400" dirty="0"/>
              <a:t>Haavasidokset pidetään puhtaina ja kuivina. Vaihda sidokset pohjia myöten, jos haavasta vuotaa eritteitä sidosten läpi. </a:t>
            </a:r>
          </a:p>
          <a:p>
            <a:pPr marL="846000" lvl="1" indent="-342900">
              <a:buFont typeface="Arial" panose="020B0604020202020204" pitchFamily="34" charset="0"/>
              <a:buChar char="•"/>
            </a:pPr>
            <a:r>
              <a:rPr lang="fi-FI" sz="2200" dirty="0">
                <a:solidFill>
                  <a:srgbClr val="000C4A"/>
                </a:solidFill>
              </a:rPr>
              <a:t>eritteet ovat hyvä elatusaine mikrobeille</a:t>
            </a:r>
          </a:p>
          <a:p>
            <a:pPr marL="440100" indent="-342900">
              <a:buFont typeface="Arial" panose="020B0604020202020204" pitchFamily="34" charset="0"/>
              <a:buChar char="•"/>
            </a:pPr>
            <a:r>
              <a:rPr lang="fi-FI" sz="2400" dirty="0"/>
              <a:t>Bakteeriviljelynäytteet lääkärin ohjeen mukaisesti</a:t>
            </a:r>
            <a:r>
              <a:rPr lang="fi-FI" dirty="0"/>
              <a:t> </a:t>
            </a:r>
          </a:p>
          <a:p>
            <a:pPr marL="846000" lvl="1" indent="-342900">
              <a:buFont typeface="Arial" panose="020B0604020202020204" pitchFamily="34" charset="0"/>
              <a:buChar char="•"/>
            </a:pPr>
            <a:r>
              <a:rPr lang="fi-FI" sz="2200" dirty="0" err="1"/>
              <a:t>Huom</a:t>
            </a:r>
            <a:r>
              <a:rPr lang="fi-FI" sz="2200" dirty="0"/>
              <a:t>! otetaan puhdistetusta haavasta haavan pohjalta</a:t>
            </a:r>
          </a:p>
          <a:p>
            <a:pPr marL="846000" lvl="1" indent="-342900">
              <a:buFont typeface="Arial" panose="020B0604020202020204" pitchFamily="34" charset="0"/>
              <a:buChar char="•"/>
            </a:pPr>
            <a:r>
              <a:rPr lang="fi-FI" sz="2200" dirty="0">
                <a:solidFill>
                  <a:srgbClr val="000C4A"/>
                </a:solidFill>
              </a:rPr>
              <a:t>Poikkeus: moniresistenttien mikrobien (esim. </a:t>
            </a:r>
            <a:r>
              <a:rPr lang="fi-FI" sz="2200" dirty="0"/>
              <a:t>MRSA) näytteet puhdistamattomasta </a:t>
            </a:r>
            <a:r>
              <a:rPr lang="fi-FI" sz="2200" dirty="0">
                <a:solidFill>
                  <a:srgbClr val="000C4A"/>
                </a:solidFill>
              </a:rPr>
              <a:t>haavasta</a:t>
            </a:r>
          </a:p>
          <a:p>
            <a:pPr marL="97200" indent="0">
              <a:buNone/>
            </a:pPr>
            <a:endParaRPr lang="fi-FI" sz="2200" dirty="0"/>
          </a:p>
        </p:txBody>
      </p:sp>
      <p:sp>
        <p:nvSpPr>
          <p:cNvPr id="4" name="Dian numeron paikkamerkki 3">
            <a:extLst>
              <a:ext uri="{FF2B5EF4-FFF2-40B4-BE49-F238E27FC236}">
                <a16:creationId xmlns:a16="http://schemas.microsoft.com/office/drawing/2014/main" id="{B703C2C7-051C-400F-ABD1-93FCBD295114}"/>
              </a:ext>
            </a:extLst>
          </p:cNvPr>
          <p:cNvSpPr>
            <a:spLocks noGrp="1"/>
          </p:cNvSpPr>
          <p:nvPr>
            <p:ph type="sldNum" sz="quarter" idx="12"/>
          </p:nvPr>
        </p:nvSpPr>
        <p:spPr/>
        <p:txBody>
          <a:bodyPr/>
          <a:lstStyle/>
          <a:p>
            <a:fld id="{3CCEC50A-EC5D-6049-A135-EB130C1E40A7}" type="slidenum">
              <a:rPr lang="fi-FI" smtClean="0"/>
              <a:pPr/>
              <a:t>11</a:t>
            </a:fld>
            <a:endParaRPr lang="fi-FI" dirty="0"/>
          </a:p>
        </p:txBody>
      </p:sp>
    </p:spTree>
    <p:extLst>
      <p:ext uri="{BB962C8B-B14F-4D97-AF65-F5344CB8AC3E}">
        <p14:creationId xmlns:p14="http://schemas.microsoft.com/office/powerpoint/2010/main" val="2256259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1F8D30-2411-48CE-AC68-71AD1CC75F80}"/>
              </a:ext>
            </a:extLst>
          </p:cNvPr>
          <p:cNvSpPr>
            <a:spLocks noGrp="1"/>
          </p:cNvSpPr>
          <p:nvPr>
            <p:ph type="title"/>
          </p:nvPr>
        </p:nvSpPr>
        <p:spPr>
          <a:xfrm>
            <a:off x="838200" y="291055"/>
            <a:ext cx="9141823" cy="808073"/>
          </a:xfrm>
        </p:spPr>
        <p:txBody>
          <a:bodyPr>
            <a:normAutofit fontScale="90000"/>
          </a:bodyPr>
          <a:lstStyle/>
          <a:p>
            <a:r>
              <a:rPr lang="fi-FI" dirty="0"/>
              <a:t>Puhdas, suljettu tai</a:t>
            </a:r>
            <a:r>
              <a:rPr lang="fi-FI" dirty="0">
                <a:solidFill>
                  <a:srgbClr val="000C4A"/>
                </a:solidFill>
              </a:rPr>
              <a:t> avoin </a:t>
            </a:r>
            <a:r>
              <a:rPr lang="fi-FI" dirty="0"/>
              <a:t>leikkaushaava:</a:t>
            </a:r>
          </a:p>
        </p:txBody>
      </p:sp>
      <p:sp>
        <p:nvSpPr>
          <p:cNvPr id="3" name="Sisällön paikkamerkki 2">
            <a:extLst>
              <a:ext uri="{FF2B5EF4-FFF2-40B4-BE49-F238E27FC236}">
                <a16:creationId xmlns:a16="http://schemas.microsoft.com/office/drawing/2014/main" id="{A015F0B9-1F78-4309-B68C-613E0F7746EE}"/>
              </a:ext>
            </a:extLst>
          </p:cNvPr>
          <p:cNvSpPr>
            <a:spLocks noGrp="1"/>
          </p:cNvSpPr>
          <p:nvPr>
            <p:ph idx="1"/>
          </p:nvPr>
        </p:nvSpPr>
        <p:spPr>
          <a:xfrm>
            <a:off x="286327" y="1505528"/>
            <a:ext cx="11545455" cy="4969164"/>
          </a:xfrm>
        </p:spPr>
        <p:txBody>
          <a:bodyPr>
            <a:normAutofit fontScale="92500"/>
          </a:bodyPr>
          <a:lstStyle/>
          <a:p>
            <a:pPr marL="440100" indent="-342900">
              <a:buFont typeface="Arial" panose="020B0604020202020204" pitchFamily="34" charset="0"/>
              <a:buChar char="•"/>
            </a:pPr>
            <a:r>
              <a:rPr lang="fi-FI" sz="2800" dirty="0"/>
              <a:t>Alle 24 tunnin ikäistä leikkaushaavaa tai auki jätettyä leikkaushaavaa, jossa on vierasesine tai joka on tarkoitus sulkea heti kun se on mahdollista, </a:t>
            </a:r>
            <a:r>
              <a:rPr lang="fi-FI" sz="2800" b="1" dirty="0"/>
              <a:t>kosketaan steriileillä toimenpide-/leikkauskäsineillä tai steriileillä haavasidoksilla/ instrumenteilla</a:t>
            </a:r>
            <a:r>
              <a:rPr lang="fi-FI" sz="2800" dirty="0"/>
              <a:t>. Henkilökunta käyttää haavanhoidossa </a:t>
            </a:r>
            <a:r>
              <a:rPr lang="fi-FI" sz="2800" b="1" dirty="0"/>
              <a:t>kirurgista suu-nenäsuojusta</a:t>
            </a:r>
            <a:r>
              <a:rPr lang="fi-FI" sz="2800" dirty="0"/>
              <a:t> muiden suojainten lisäksi.</a:t>
            </a:r>
          </a:p>
          <a:p>
            <a:pPr marL="440100" indent="-342900">
              <a:buFont typeface="Arial" panose="020B0604020202020204" pitchFamily="34" charset="0"/>
              <a:buChar char="•"/>
            </a:pPr>
            <a:endParaRPr lang="fi-FI" sz="800" dirty="0"/>
          </a:p>
          <a:p>
            <a:pPr marL="440100" indent="-342900">
              <a:buFont typeface="Arial" panose="020B0604020202020204" pitchFamily="34" charset="0"/>
              <a:buChar char="•"/>
            </a:pPr>
            <a:r>
              <a:rPr lang="fi-FI" sz="2800" dirty="0"/>
              <a:t>Mikäli haava vuotaa sidosten läpi, haavanhoito pohjia myöten, koska veri on hyvä elatusalusta mikrobeille. </a:t>
            </a:r>
          </a:p>
          <a:p>
            <a:pPr marL="846000" lvl="1" indent="-342900">
              <a:buFont typeface="Arial" panose="020B0604020202020204" pitchFamily="34" charset="0"/>
              <a:buChar char="•"/>
            </a:pPr>
            <a:r>
              <a:rPr lang="fi-FI" sz="2400" dirty="0">
                <a:solidFill>
                  <a:srgbClr val="000C4A"/>
                </a:solidFill>
              </a:rPr>
              <a:t>kosteassa ja lämpimässä mikrobit lisääntyvät nopeasti</a:t>
            </a:r>
          </a:p>
          <a:p>
            <a:pPr marL="846000" lvl="1" indent="-342900">
              <a:buFont typeface="Arial" panose="020B0604020202020204" pitchFamily="34" charset="0"/>
              <a:buChar char="•"/>
            </a:pPr>
            <a:r>
              <a:rPr lang="fi-FI" sz="2400" dirty="0" err="1">
                <a:solidFill>
                  <a:srgbClr val="000C4A"/>
                </a:solidFill>
              </a:rPr>
              <a:t>Huom</a:t>
            </a:r>
            <a:r>
              <a:rPr lang="fi-FI" sz="2400" dirty="0">
                <a:solidFill>
                  <a:srgbClr val="000C4A"/>
                </a:solidFill>
              </a:rPr>
              <a:t>! Lääkärin ohjeet</a:t>
            </a:r>
          </a:p>
          <a:p>
            <a:pPr marL="440100" indent="-342900">
              <a:buFont typeface="Arial" panose="020B0604020202020204" pitchFamily="34" charset="0"/>
              <a:buChar char="•"/>
            </a:pPr>
            <a:endParaRPr lang="fi-FI" sz="800" dirty="0"/>
          </a:p>
          <a:p>
            <a:pPr marL="440100" indent="-342900">
              <a:buFont typeface="Arial" panose="020B0604020202020204" pitchFamily="34" charset="0"/>
              <a:buChar char="•"/>
            </a:pPr>
            <a:endParaRPr lang="fi-FI" sz="2800" dirty="0">
              <a:solidFill>
                <a:srgbClr val="000C4A"/>
              </a:solidFill>
            </a:endParaRPr>
          </a:p>
          <a:p>
            <a:pPr marL="97200" indent="0">
              <a:buNone/>
            </a:pPr>
            <a:endParaRPr lang="fi-FI" dirty="0"/>
          </a:p>
        </p:txBody>
      </p:sp>
      <p:sp>
        <p:nvSpPr>
          <p:cNvPr id="4" name="Dian numeron paikkamerkki 3">
            <a:extLst>
              <a:ext uri="{FF2B5EF4-FFF2-40B4-BE49-F238E27FC236}">
                <a16:creationId xmlns:a16="http://schemas.microsoft.com/office/drawing/2014/main" id="{E14064B8-6D97-417A-BEE7-E61A8012705D}"/>
              </a:ext>
            </a:extLst>
          </p:cNvPr>
          <p:cNvSpPr>
            <a:spLocks noGrp="1"/>
          </p:cNvSpPr>
          <p:nvPr>
            <p:ph type="sldNum" sz="quarter" idx="12"/>
          </p:nvPr>
        </p:nvSpPr>
        <p:spPr/>
        <p:txBody>
          <a:bodyPr/>
          <a:lstStyle/>
          <a:p>
            <a:fld id="{3CCEC50A-EC5D-6049-A135-EB130C1E40A7}" type="slidenum">
              <a:rPr lang="fi-FI" smtClean="0"/>
              <a:pPr/>
              <a:t>12</a:t>
            </a:fld>
            <a:endParaRPr lang="fi-FI" dirty="0"/>
          </a:p>
        </p:txBody>
      </p:sp>
    </p:spTree>
    <p:extLst>
      <p:ext uri="{BB962C8B-B14F-4D97-AF65-F5344CB8AC3E}">
        <p14:creationId xmlns:p14="http://schemas.microsoft.com/office/powerpoint/2010/main" val="3951426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FF7965-B727-4586-8587-559357B573AC}"/>
              </a:ext>
            </a:extLst>
          </p:cNvPr>
          <p:cNvSpPr>
            <a:spLocks noGrp="1"/>
          </p:cNvSpPr>
          <p:nvPr>
            <p:ph type="title"/>
          </p:nvPr>
        </p:nvSpPr>
        <p:spPr>
          <a:xfrm>
            <a:off x="350983" y="170982"/>
            <a:ext cx="10557162" cy="1186764"/>
          </a:xfrm>
        </p:spPr>
        <p:txBody>
          <a:bodyPr>
            <a:normAutofit/>
          </a:bodyPr>
          <a:lstStyle/>
          <a:p>
            <a:r>
              <a:rPr lang="fi-FI" sz="3600" dirty="0"/>
              <a:t>Haavanhoidossa tarvittavat instrumentit / haavanhoitotuotteet</a:t>
            </a:r>
          </a:p>
        </p:txBody>
      </p:sp>
      <p:sp>
        <p:nvSpPr>
          <p:cNvPr id="3" name="Sisällön paikkamerkki 2">
            <a:extLst>
              <a:ext uri="{FF2B5EF4-FFF2-40B4-BE49-F238E27FC236}">
                <a16:creationId xmlns:a16="http://schemas.microsoft.com/office/drawing/2014/main" id="{E97C690D-BC4D-43AB-98CF-5E4CD33C87A8}"/>
              </a:ext>
            </a:extLst>
          </p:cNvPr>
          <p:cNvSpPr>
            <a:spLocks noGrp="1"/>
          </p:cNvSpPr>
          <p:nvPr>
            <p:ph idx="1"/>
          </p:nvPr>
        </p:nvSpPr>
        <p:spPr>
          <a:xfrm>
            <a:off x="175491" y="1588656"/>
            <a:ext cx="11776364" cy="4978292"/>
          </a:xfrm>
        </p:spPr>
        <p:txBody>
          <a:bodyPr>
            <a:normAutofit/>
          </a:bodyPr>
          <a:lstStyle/>
          <a:p>
            <a:pPr marL="440100" indent="-342900">
              <a:buFont typeface="Arial" panose="020B0604020202020204" pitchFamily="34" charset="0"/>
              <a:buChar char="•"/>
            </a:pPr>
            <a:r>
              <a:rPr lang="fi-FI" sz="2600" dirty="0"/>
              <a:t>Haavanhoidossa käytetään:</a:t>
            </a:r>
          </a:p>
          <a:p>
            <a:pPr marL="788850" lvl="1" indent="-285750">
              <a:buFont typeface="Arial" panose="020B0604020202020204" pitchFamily="34" charset="0"/>
              <a:buChar char="•"/>
            </a:pPr>
            <a:r>
              <a:rPr lang="fi-FI" dirty="0"/>
              <a:t> </a:t>
            </a:r>
            <a:r>
              <a:rPr lang="fi-FI" sz="2200" dirty="0"/>
              <a:t>Asukaskohtaisia haavanhoitovälineitä ja tuotteita.</a:t>
            </a:r>
          </a:p>
          <a:p>
            <a:pPr marL="846000" lvl="1" indent="-342900">
              <a:buFont typeface="Arial" panose="020B0604020202020204" pitchFamily="34" charset="0"/>
              <a:buChar char="•"/>
            </a:pPr>
            <a:r>
              <a:rPr lang="fi-FI" sz="2200" dirty="0"/>
              <a:t>Vain steriilejä instrumentteja. Instrumentit mahdollisuuksien mukaan kertakäyttöisiä.</a:t>
            </a:r>
          </a:p>
          <a:p>
            <a:pPr marL="97200" indent="0">
              <a:buNone/>
            </a:pPr>
            <a:endParaRPr lang="fi-FI" sz="800" dirty="0"/>
          </a:p>
          <a:p>
            <a:pPr marL="440100" indent="-342900">
              <a:buFont typeface="Arial" panose="020B0604020202020204" pitchFamily="34" charset="0"/>
              <a:buChar char="•"/>
            </a:pPr>
            <a:r>
              <a:rPr lang="fi-FI" sz="2400" dirty="0"/>
              <a:t>Kerää desinfioiduin käsin asukkaan haavahoidossa tarvittavat välineet/tuotteet käden ulottuville instrumenttipöydälle tai tarjottimelle, ei asukkaan sänkyyn.</a:t>
            </a:r>
          </a:p>
          <a:p>
            <a:pPr marL="846000" lvl="1" indent="-342900">
              <a:buFont typeface="Arial" panose="020B0604020202020204" pitchFamily="34" charset="0"/>
              <a:buChar char="•"/>
            </a:pPr>
            <a:r>
              <a:rPr lang="fi-FI" sz="2200" dirty="0"/>
              <a:t>Ota esille vain yhdellä haavanhoitokerralla tarvittava määrä tuotteita</a:t>
            </a:r>
          </a:p>
          <a:p>
            <a:pPr marL="440100" indent="-342900">
              <a:buFont typeface="Arial" panose="020B0604020202020204" pitchFamily="34" charset="0"/>
              <a:buChar char="•"/>
            </a:pPr>
            <a:endParaRPr lang="fi-FI" sz="800" dirty="0"/>
          </a:p>
          <a:p>
            <a:pPr marL="440100" indent="-342900">
              <a:buFont typeface="Arial" panose="020B0604020202020204" pitchFamily="34" charset="0"/>
              <a:buChar char="•"/>
            </a:pPr>
            <a:r>
              <a:rPr lang="fi-FI" sz="2400" dirty="0"/>
              <a:t>Aina ennen steriilien pakkausten avaamista tarkista, että pakkaus on ehjä, puhdas, avaamaton ja kuiva sekä viimeinen käyttöpäivä on voimassa.</a:t>
            </a:r>
          </a:p>
          <a:p>
            <a:pPr marL="97200" indent="0">
              <a:buNone/>
            </a:pPr>
            <a:endParaRPr lang="fi-FI" dirty="0"/>
          </a:p>
          <a:p>
            <a:endParaRPr lang="fi-FI" dirty="0"/>
          </a:p>
        </p:txBody>
      </p:sp>
      <p:sp>
        <p:nvSpPr>
          <p:cNvPr id="4" name="Dian numeron paikkamerkki 3">
            <a:extLst>
              <a:ext uri="{FF2B5EF4-FFF2-40B4-BE49-F238E27FC236}">
                <a16:creationId xmlns:a16="http://schemas.microsoft.com/office/drawing/2014/main" id="{F18DE877-B5BC-4106-927B-843BC6A08A2D}"/>
              </a:ext>
            </a:extLst>
          </p:cNvPr>
          <p:cNvSpPr>
            <a:spLocks noGrp="1"/>
          </p:cNvSpPr>
          <p:nvPr>
            <p:ph type="sldNum" sz="quarter" idx="12"/>
          </p:nvPr>
        </p:nvSpPr>
        <p:spPr/>
        <p:txBody>
          <a:bodyPr/>
          <a:lstStyle/>
          <a:p>
            <a:fld id="{3CCEC50A-EC5D-6049-A135-EB130C1E40A7}" type="slidenum">
              <a:rPr lang="fi-FI" smtClean="0"/>
              <a:pPr/>
              <a:t>13</a:t>
            </a:fld>
            <a:endParaRPr lang="fi-FI" dirty="0"/>
          </a:p>
        </p:txBody>
      </p:sp>
    </p:spTree>
    <p:extLst>
      <p:ext uri="{BB962C8B-B14F-4D97-AF65-F5344CB8AC3E}">
        <p14:creationId xmlns:p14="http://schemas.microsoft.com/office/powerpoint/2010/main" val="12804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C4034B-80DC-48DD-99A4-DCDC58649746}"/>
              </a:ext>
            </a:extLst>
          </p:cNvPr>
          <p:cNvSpPr>
            <a:spLocks noGrp="1"/>
          </p:cNvSpPr>
          <p:nvPr>
            <p:ph type="title"/>
          </p:nvPr>
        </p:nvSpPr>
        <p:spPr>
          <a:xfrm>
            <a:off x="360218" y="172529"/>
            <a:ext cx="10547927" cy="1216324"/>
          </a:xfrm>
        </p:spPr>
        <p:txBody>
          <a:bodyPr>
            <a:normAutofit/>
          </a:bodyPr>
          <a:lstStyle/>
          <a:p>
            <a:r>
              <a:rPr lang="fi-FI" sz="3600" dirty="0"/>
              <a:t>Haavanhoidossa tarvittavat instrumentit / haavanhoitotuotteet</a:t>
            </a:r>
          </a:p>
        </p:txBody>
      </p:sp>
      <p:sp>
        <p:nvSpPr>
          <p:cNvPr id="3" name="Sisällön paikkamerkki 2">
            <a:extLst>
              <a:ext uri="{FF2B5EF4-FFF2-40B4-BE49-F238E27FC236}">
                <a16:creationId xmlns:a16="http://schemas.microsoft.com/office/drawing/2014/main" id="{580B065C-CFF2-4A55-9935-34A2FECD1EE0}"/>
              </a:ext>
            </a:extLst>
          </p:cNvPr>
          <p:cNvSpPr>
            <a:spLocks noGrp="1"/>
          </p:cNvSpPr>
          <p:nvPr>
            <p:ph idx="1"/>
          </p:nvPr>
        </p:nvSpPr>
        <p:spPr>
          <a:xfrm>
            <a:off x="221672" y="1961385"/>
            <a:ext cx="11702473" cy="4614615"/>
          </a:xfrm>
        </p:spPr>
        <p:txBody>
          <a:bodyPr>
            <a:normAutofit/>
          </a:bodyPr>
          <a:lstStyle/>
          <a:p>
            <a:pPr marL="440100" indent="-342900">
              <a:buFont typeface="Arial" panose="020B0604020202020204" pitchFamily="34" charset="0"/>
              <a:buChar char="•"/>
            </a:pPr>
            <a:r>
              <a:rPr lang="fi-FI" sz="2200" dirty="0"/>
              <a:t>Varaa käytetyille instrumenteille esim. kaarimalja ja likaisille sidoksille roskapussi. Likaiset sidokset suoraan roskapussiin, ei lasketa esim. asukkaan vuoteeseen.</a:t>
            </a:r>
          </a:p>
          <a:p>
            <a:pPr marL="846000" lvl="1" indent="-342900">
              <a:buFont typeface="Arial" panose="020B0604020202020204" pitchFamily="34" charset="0"/>
              <a:buChar char="•"/>
            </a:pPr>
            <a:r>
              <a:rPr lang="fi-FI" sz="2000" dirty="0"/>
              <a:t>Riskijäteastia</a:t>
            </a:r>
            <a:endParaRPr lang="fi-FI" dirty="0"/>
          </a:p>
          <a:p>
            <a:pPr marL="440100" indent="-342900">
              <a:buFont typeface="Arial" panose="020B0604020202020204" pitchFamily="34" charset="0"/>
              <a:buChar char="•"/>
            </a:pPr>
            <a:r>
              <a:rPr lang="fi-FI" sz="2200" dirty="0"/>
              <a:t>Yksikössä haavanhoitovälineet ja -tuotteet säilytetään kuivassa huonetilassa </a:t>
            </a:r>
            <a:r>
              <a:rPr lang="fi-FI" sz="2200" dirty="0">
                <a:solidFill>
                  <a:srgbClr val="000C4A"/>
                </a:solidFill>
              </a:rPr>
              <a:t>(ei kylpyhuone) </a:t>
            </a:r>
            <a:r>
              <a:rPr lang="fi-FI" sz="2200" dirty="0"/>
              <a:t>niille erikseen varatussa paikassa pölyltä suojattuna (esim. kaapissa).</a:t>
            </a:r>
            <a:r>
              <a:rPr lang="fi-FI" dirty="0"/>
              <a:t> </a:t>
            </a:r>
          </a:p>
          <a:p>
            <a:pPr marL="846000" lvl="1" indent="-342900">
              <a:buFont typeface="Arial" panose="020B0604020202020204" pitchFamily="34" charset="0"/>
              <a:buChar char="•"/>
            </a:pPr>
            <a:endParaRPr lang="fi-FI" sz="800" dirty="0"/>
          </a:p>
          <a:p>
            <a:pPr marL="846000" lvl="1" indent="-342900">
              <a:buFont typeface="Arial" panose="020B0604020202020204" pitchFamily="34" charset="0"/>
              <a:buChar char="•"/>
            </a:pPr>
            <a:r>
              <a:rPr lang="fi-FI" sz="2000" dirty="0"/>
              <a:t>Mikäli asukkaalla on toistuvia haavanhoitoja, asukkaan henkilökohtaisia haavanhoitotuotteita voidaan säilyttää puhtaassa, </a:t>
            </a:r>
            <a:r>
              <a:rPr lang="fi-FI" sz="2000" dirty="0">
                <a:solidFill>
                  <a:srgbClr val="000C4A"/>
                </a:solidFill>
              </a:rPr>
              <a:t>kannellisessa</a:t>
            </a:r>
            <a:r>
              <a:rPr lang="fi-FI" sz="2000" dirty="0"/>
              <a:t> haavanhoitokorissa asukashuoneessa roiskeilta suojassa. </a:t>
            </a:r>
          </a:p>
          <a:p>
            <a:pPr marL="846000" lvl="1" indent="-342900">
              <a:buFont typeface="Arial" panose="020B0604020202020204" pitchFamily="34" charset="0"/>
              <a:buChar char="•"/>
            </a:pPr>
            <a:r>
              <a:rPr lang="fi-FI" sz="2000" dirty="0"/>
              <a:t>Asukkaan kotiutuessa tai siirt</a:t>
            </a:r>
            <a:r>
              <a:rPr lang="fi-FI" sz="2000" dirty="0">
                <a:solidFill>
                  <a:srgbClr val="000C4A"/>
                </a:solidFill>
              </a:rPr>
              <a:t>yessä</a:t>
            </a:r>
            <a:r>
              <a:rPr lang="fi-FI" sz="2000" dirty="0"/>
              <a:t> jatkohoitoon tarvikkeet annetaan mukaan tai laitetaan roskiin.</a:t>
            </a:r>
          </a:p>
        </p:txBody>
      </p:sp>
      <p:sp>
        <p:nvSpPr>
          <p:cNvPr id="4" name="Dian numeron paikkamerkki 3">
            <a:extLst>
              <a:ext uri="{FF2B5EF4-FFF2-40B4-BE49-F238E27FC236}">
                <a16:creationId xmlns:a16="http://schemas.microsoft.com/office/drawing/2014/main" id="{BCD5B775-9BA6-47FD-BA81-7B2D04EC7E2E}"/>
              </a:ext>
            </a:extLst>
          </p:cNvPr>
          <p:cNvSpPr>
            <a:spLocks noGrp="1"/>
          </p:cNvSpPr>
          <p:nvPr>
            <p:ph type="sldNum" sz="quarter" idx="12"/>
          </p:nvPr>
        </p:nvSpPr>
        <p:spPr/>
        <p:txBody>
          <a:bodyPr/>
          <a:lstStyle/>
          <a:p>
            <a:fld id="{3CCEC50A-EC5D-6049-A135-EB130C1E40A7}" type="slidenum">
              <a:rPr lang="fi-FI" smtClean="0"/>
              <a:pPr/>
              <a:t>14</a:t>
            </a:fld>
            <a:endParaRPr lang="fi-FI" dirty="0"/>
          </a:p>
        </p:txBody>
      </p:sp>
    </p:spTree>
    <p:extLst>
      <p:ext uri="{BB962C8B-B14F-4D97-AF65-F5344CB8AC3E}">
        <p14:creationId xmlns:p14="http://schemas.microsoft.com/office/powerpoint/2010/main" val="152361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512A32-4597-4A4F-BB8C-7119897FCFA2}"/>
              </a:ext>
            </a:extLst>
          </p:cNvPr>
          <p:cNvSpPr>
            <a:spLocks noGrp="1"/>
          </p:cNvSpPr>
          <p:nvPr>
            <p:ph type="title"/>
          </p:nvPr>
        </p:nvSpPr>
        <p:spPr>
          <a:xfrm>
            <a:off x="505691" y="198690"/>
            <a:ext cx="10014527" cy="1286078"/>
          </a:xfrm>
        </p:spPr>
        <p:txBody>
          <a:bodyPr/>
          <a:lstStyle/>
          <a:p>
            <a:r>
              <a:rPr lang="fi-FI" dirty="0"/>
              <a:t>Haavanhoidossa tarvittavat suojaimet</a:t>
            </a:r>
          </a:p>
        </p:txBody>
      </p:sp>
      <p:sp>
        <p:nvSpPr>
          <p:cNvPr id="3" name="Sisällön paikkamerkki 2">
            <a:extLst>
              <a:ext uri="{FF2B5EF4-FFF2-40B4-BE49-F238E27FC236}">
                <a16:creationId xmlns:a16="http://schemas.microsoft.com/office/drawing/2014/main" id="{AFFAABD9-C87A-4ABE-AD4C-E199183D47AE}"/>
              </a:ext>
            </a:extLst>
          </p:cNvPr>
          <p:cNvSpPr>
            <a:spLocks noGrp="1"/>
          </p:cNvSpPr>
          <p:nvPr>
            <p:ph idx="1"/>
          </p:nvPr>
        </p:nvSpPr>
        <p:spPr>
          <a:xfrm>
            <a:off x="83127" y="2136617"/>
            <a:ext cx="11887200" cy="4307065"/>
          </a:xfrm>
        </p:spPr>
        <p:txBody>
          <a:bodyPr>
            <a:normAutofit/>
          </a:bodyPr>
          <a:lstStyle/>
          <a:p>
            <a:pPr marL="440100" indent="-342900">
              <a:buFont typeface="Arial" panose="020B0604020202020204" pitchFamily="34" charset="0"/>
              <a:buChar char="•"/>
            </a:pPr>
            <a:r>
              <a:rPr lang="fi-FI" sz="2400" dirty="0"/>
              <a:t>Käytä haavanhoidossa kertakäyttöisiä suojakäsineitä, kirurgista suu-nenäsuojusta, suojalaseja/visiirimaskia tai kokokasvovisiiriä sekä pitkähihaista suojatakkia/ suojaesiliinaa.</a:t>
            </a:r>
          </a:p>
          <a:p>
            <a:pPr marL="440100" indent="-342900">
              <a:buFont typeface="Arial" panose="020B0604020202020204" pitchFamily="34" charset="0"/>
              <a:buChar char="•"/>
            </a:pPr>
            <a:r>
              <a:rPr lang="fi-FI" sz="2400" dirty="0"/>
              <a:t>Jos pelkkä haavasidosten vaihto riittää, voit arvioida suojainten tarvetta tilannekohtaisesti, kuitenkin tarvitset vähintään suojakäsineet. </a:t>
            </a:r>
            <a:endParaRPr lang="fi-FI" sz="800" dirty="0"/>
          </a:p>
          <a:p>
            <a:pPr marL="440100" indent="-342900">
              <a:buFont typeface="Arial" panose="020B0604020202020204" pitchFamily="34" charset="0"/>
              <a:buChar char="•"/>
            </a:pPr>
            <a:r>
              <a:rPr lang="fi-FI" sz="2400" dirty="0"/>
              <a:t>Suojakäsineet vaihdetaan ja kädet desinfioidaan eri työvaiheiden välissä.</a:t>
            </a:r>
          </a:p>
          <a:p>
            <a:pPr marL="440100" indent="-342900">
              <a:buFont typeface="Arial" panose="020B0604020202020204" pitchFamily="34" charset="0"/>
              <a:buChar char="•"/>
            </a:pPr>
            <a:r>
              <a:rPr lang="fi-FI" sz="2400" dirty="0"/>
              <a:t>Suojakäsineet puetaan juuri ennen haavaan koskemista.</a:t>
            </a:r>
          </a:p>
          <a:p>
            <a:pPr marL="440100" indent="-342900">
              <a:buFont typeface="Arial" panose="020B0604020202020204" pitchFamily="34" charset="0"/>
              <a:buChar char="•"/>
            </a:pPr>
            <a:r>
              <a:rPr lang="fi-FI" sz="2400" dirty="0"/>
              <a:t>Kesken haavanhoidon suojakäsineillä ei kosketella muuhun hoitoympäristöön.</a:t>
            </a:r>
          </a:p>
          <a:p>
            <a:pPr marL="440100" indent="-342900">
              <a:buFont typeface="Arial" panose="020B0604020202020204" pitchFamily="34" charset="0"/>
              <a:buChar char="•"/>
            </a:pPr>
            <a:endParaRPr lang="fi-FI" sz="2400" dirty="0"/>
          </a:p>
          <a:p>
            <a:pPr marL="97200" indent="0">
              <a:buNone/>
            </a:pPr>
            <a:endParaRPr lang="fi-FI" sz="2400" dirty="0"/>
          </a:p>
        </p:txBody>
      </p:sp>
      <p:sp>
        <p:nvSpPr>
          <p:cNvPr id="4" name="Dian numeron paikkamerkki 3">
            <a:extLst>
              <a:ext uri="{FF2B5EF4-FFF2-40B4-BE49-F238E27FC236}">
                <a16:creationId xmlns:a16="http://schemas.microsoft.com/office/drawing/2014/main" id="{DA16A5C6-3FC3-4265-9063-C197EA6B7FEC}"/>
              </a:ext>
            </a:extLst>
          </p:cNvPr>
          <p:cNvSpPr>
            <a:spLocks noGrp="1"/>
          </p:cNvSpPr>
          <p:nvPr>
            <p:ph type="sldNum" sz="quarter" idx="12"/>
          </p:nvPr>
        </p:nvSpPr>
        <p:spPr/>
        <p:txBody>
          <a:bodyPr/>
          <a:lstStyle/>
          <a:p>
            <a:fld id="{3CCEC50A-EC5D-6049-A135-EB130C1E40A7}" type="slidenum">
              <a:rPr lang="fi-FI" smtClean="0"/>
              <a:pPr/>
              <a:t>15</a:t>
            </a:fld>
            <a:endParaRPr lang="fi-FI" dirty="0"/>
          </a:p>
        </p:txBody>
      </p:sp>
    </p:spTree>
    <p:extLst>
      <p:ext uri="{BB962C8B-B14F-4D97-AF65-F5344CB8AC3E}">
        <p14:creationId xmlns:p14="http://schemas.microsoft.com/office/powerpoint/2010/main" val="211135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F808FF-BDA2-4A48-9609-2043AB606815}"/>
              </a:ext>
            </a:extLst>
          </p:cNvPr>
          <p:cNvSpPr>
            <a:spLocks noGrp="1"/>
          </p:cNvSpPr>
          <p:nvPr>
            <p:ph type="title"/>
          </p:nvPr>
        </p:nvSpPr>
        <p:spPr>
          <a:xfrm>
            <a:off x="286326" y="180218"/>
            <a:ext cx="9966037" cy="1173240"/>
          </a:xfrm>
        </p:spPr>
        <p:txBody>
          <a:bodyPr>
            <a:normAutofit/>
          </a:bodyPr>
          <a:lstStyle/>
          <a:p>
            <a:r>
              <a:rPr lang="fi-FI" sz="3600" dirty="0">
                <a:solidFill>
                  <a:srgbClr val="000C4A"/>
                </a:solidFill>
              </a:rPr>
              <a:t>Milloin kädet desinfioidaan ja </a:t>
            </a:r>
            <a:r>
              <a:rPr lang="fi-FI" sz="3600" dirty="0"/>
              <a:t>suojakäsineet vaihdetaan?</a:t>
            </a:r>
          </a:p>
        </p:txBody>
      </p:sp>
      <p:sp>
        <p:nvSpPr>
          <p:cNvPr id="3" name="Sisällön paikkamerkki 2">
            <a:extLst>
              <a:ext uri="{FF2B5EF4-FFF2-40B4-BE49-F238E27FC236}">
                <a16:creationId xmlns:a16="http://schemas.microsoft.com/office/drawing/2014/main" id="{223E579A-8354-446C-9262-89CF5B64366B}"/>
              </a:ext>
            </a:extLst>
          </p:cNvPr>
          <p:cNvSpPr>
            <a:spLocks noGrp="1"/>
          </p:cNvSpPr>
          <p:nvPr>
            <p:ph idx="1"/>
          </p:nvPr>
        </p:nvSpPr>
        <p:spPr>
          <a:xfrm>
            <a:off x="110835" y="1625458"/>
            <a:ext cx="11951855" cy="4941489"/>
          </a:xfrm>
        </p:spPr>
        <p:txBody>
          <a:bodyPr>
            <a:normAutofit/>
          </a:bodyPr>
          <a:lstStyle/>
          <a:p>
            <a:pPr marL="97200" indent="0">
              <a:buNone/>
            </a:pPr>
            <a:r>
              <a:rPr lang="fi-FI" sz="2200" dirty="0"/>
              <a:t>Tarkoitus on, ettei haavaan viedä </a:t>
            </a:r>
            <a:r>
              <a:rPr lang="fi-FI" sz="2200" dirty="0">
                <a:solidFill>
                  <a:srgbClr val="000C4A"/>
                </a:solidFill>
              </a:rPr>
              <a:t>uusia </a:t>
            </a:r>
            <a:r>
              <a:rPr lang="fi-FI" sz="2200" dirty="0"/>
              <a:t>mikrobeja eikä </a:t>
            </a:r>
            <a:r>
              <a:rPr lang="fi-FI" sz="2200" dirty="0" err="1"/>
              <a:t>kontaminoida</a:t>
            </a:r>
            <a:r>
              <a:rPr lang="fi-FI" sz="2200" dirty="0"/>
              <a:t> </a:t>
            </a:r>
            <a:r>
              <a:rPr lang="fi-FI" sz="2200" dirty="0">
                <a:solidFill>
                  <a:srgbClr val="000C4A"/>
                </a:solidFill>
              </a:rPr>
              <a:t>haavanhoitotarvikkeita ja hoitoympäristöä, joten desinfioi kädet ja vaihda suojakäsineet:</a:t>
            </a:r>
            <a:endParaRPr lang="fi-FI" sz="2200" dirty="0"/>
          </a:p>
          <a:p>
            <a:pPr marL="440100" indent="-342900">
              <a:buFont typeface="Arial" panose="020B0604020202020204" pitchFamily="34" charset="0"/>
              <a:buChar char="•"/>
            </a:pPr>
            <a:r>
              <a:rPr lang="fi-FI" dirty="0"/>
              <a:t>Kun siirryt työvaiheesta toiseen.</a:t>
            </a:r>
          </a:p>
          <a:p>
            <a:pPr marL="440100" indent="-342900">
              <a:buFont typeface="Arial" panose="020B0604020202020204" pitchFamily="34" charset="0"/>
              <a:buChar char="•"/>
            </a:pPr>
            <a:r>
              <a:rPr lang="fi-FI" dirty="0"/>
              <a:t>Kun olet poistanut likaiset sidokset.</a:t>
            </a:r>
          </a:p>
          <a:p>
            <a:pPr marL="440100" indent="-342900">
              <a:buFont typeface="Arial" panose="020B0604020202020204" pitchFamily="34" charset="0"/>
              <a:buChar char="•"/>
            </a:pPr>
            <a:r>
              <a:rPr lang="fi-FI" dirty="0"/>
              <a:t>Kun olet puhdistanut haavan.</a:t>
            </a:r>
          </a:p>
          <a:p>
            <a:pPr marL="440100" indent="-342900">
              <a:buFont typeface="Arial" panose="020B0604020202020204" pitchFamily="34" charset="0"/>
              <a:buChar char="•"/>
            </a:pPr>
            <a:r>
              <a:rPr lang="fi-FI" dirty="0">
                <a:solidFill>
                  <a:srgbClr val="000C4A"/>
                </a:solidFill>
              </a:rPr>
              <a:t>Kun laitat uudet haavasidokset.</a:t>
            </a:r>
          </a:p>
          <a:p>
            <a:pPr marL="97200" indent="0">
              <a:buNone/>
            </a:pPr>
            <a:r>
              <a:rPr lang="fi-FI" sz="2200" dirty="0">
                <a:solidFill>
                  <a:srgbClr val="000C4A"/>
                </a:solidFill>
              </a:rPr>
              <a:t>Jos keskeytät haavanhoidon, niin riisu ensin suojakäsineet ja desinfioi kädet, esim.</a:t>
            </a:r>
          </a:p>
          <a:p>
            <a:pPr marL="440100" indent="-342900">
              <a:buFont typeface="Arial" panose="020B0604020202020204" pitchFamily="34" charset="0"/>
              <a:buChar char="•"/>
            </a:pPr>
            <a:r>
              <a:rPr lang="fi-FI" dirty="0">
                <a:solidFill>
                  <a:srgbClr val="000C4A"/>
                </a:solidFill>
              </a:rPr>
              <a:t>Kun vastaat puhelimeen</a:t>
            </a:r>
          </a:p>
          <a:p>
            <a:pPr marL="440100" indent="-342900">
              <a:buFont typeface="Arial" panose="020B0604020202020204" pitchFamily="34" charset="0"/>
              <a:buChar char="•"/>
            </a:pPr>
            <a:r>
              <a:rPr lang="fi-FI" dirty="0">
                <a:solidFill>
                  <a:srgbClr val="000C4A"/>
                </a:solidFill>
              </a:rPr>
              <a:t>Kun lähdet hakemaan lisää tavaraa esim. kaapista/hoitotarvikevarastosta</a:t>
            </a:r>
          </a:p>
          <a:p>
            <a:pPr marL="440100" indent="-342900">
              <a:buFont typeface="Arial" panose="020B0604020202020204" pitchFamily="34" charset="0"/>
              <a:buChar char="•"/>
            </a:pPr>
            <a:r>
              <a:rPr lang="fi-FI" dirty="0">
                <a:solidFill>
                  <a:srgbClr val="000C4A"/>
                </a:solidFill>
              </a:rPr>
              <a:t>Kun poistut huoneesta kesken haavanhoidon</a:t>
            </a:r>
          </a:p>
          <a:p>
            <a:pPr marL="97200" indent="0">
              <a:buNone/>
            </a:pPr>
            <a:endParaRPr lang="fi-FI" dirty="0"/>
          </a:p>
        </p:txBody>
      </p:sp>
      <p:sp>
        <p:nvSpPr>
          <p:cNvPr id="4" name="Dian numeron paikkamerkki 3">
            <a:extLst>
              <a:ext uri="{FF2B5EF4-FFF2-40B4-BE49-F238E27FC236}">
                <a16:creationId xmlns:a16="http://schemas.microsoft.com/office/drawing/2014/main" id="{4028074C-B80B-4C00-9CCA-5D7403BE5130}"/>
              </a:ext>
            </a:extLst>
          </p:cNvPr>
          <p:cNvSpPr>
            <a:spLocks noGrp="1"/>
          </p:cNvSpPr>
          <p:nvPr>
            <p:ph type="sldNum" sz="quarter" idx="12"/>
          </p:nvPr>
        </p:nvSpPr>
        <p:spPr/>
        <p:txBody>
          <a:bodyPr/>
          <a:lstStyle/>
          <a:p>
            <a:fld id="{3CCEC50A-EC5D-6049-A135-EB130C1E40A7}" type="slidenum">
              <a:rPr lang="fi-FI" smtClean="0"/>
              <a:pPr/>
              <a:t>16</a:t>
            </a:fld>
            <a:endParaRPr lang="fi-FI" dirty="0"/>
          </a:p>
        </p:txBody>
      </p:sp>
    </p:spTree>
    <p:extLst>
      <p:ext uri="{BB962C8B-B14F-4D97-AF65-F5344CB8AC3E}">
        <p14:creationId xmlns:p14="http://schemas.microsoft.com/office/powerpoint/2010/main" val="57694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56E5E1-A31F-4033-BEC0-9DF9545B5538}"/>
              </a:ext>
            </a:extLst>
          </p:cNvPr>
          <p:cNvSpPr>
            <a:spLocks noGrp="1"/>
          </p:cNvSpPr>
          <p:nvPr>
            <p:ph type="title"/>
          </p:nvPr>
        </p:nvSpPr>
        <p:spPr>
          <a:xfrm>
            <a:off x="835891" y="0"/>
            <a:ext cx="9141823" cy="812801"/>
          </a:xfrm>
        </p:spPr>
        <p:txBody>
          <a:bodyPr>
            <a:normAutofit/>
          </a:bodyPr>
          <a:lstStyle/>
          <a:p>
            <a:r>
              <a:rPr lang="fi-FI" dirty="0"/>
              <a:t>Hoitoympäristö</a:t>
            </a:r>
          </a:p>
        </p:txBody>
      </p:sp>
      <p:sp>
        <p:nvSpPr>
          <p:cNvPr id="3" name="Sisällön paikkamerkki 2">
            <a:extLst>
              <a:ext uri="{FF2B5EF4-FFF2-40B4-BE49-F238E27FC236}">
                <a16:creationId xmlns:a16="http://schemas.microsoft.com/office/drawing/2014/main" id="{2BDC59BB-03A0-4BD3-A6D7-44266B6252D8}"/>
              </a:ext>
            </a:extLst>
          </p:cNvPr>
          <p:cNvSpPr>
            <a:spLocks noGrp="1"/>
          </p:cNvSpPr>
          <p:nvPr>
            <p:ph idx="1"/>
          </p:nvPr>
        </p:nvSpPr>
        <p:spPr>
          <a:xfrm>
            <a:off x="138545" y="1080655"/>
            <a:ext cx="11767127" cy="5578657"/>
          </a:xfrm>
        </p:spPr>
        <p:txBody>
          <a:bodyPr>
            <a:normAutofit lnSpcReduction="10000"/>
          </a:bodyPr>
          <a:lstStyle/>
          <a:p>
            <a:pPr marL="440100" indent="-342900">
              <a:buFont typeface="Arial" panose="020B0604020202020204" pitchFamily="34" charset="0"/>
              <a:buChar char="•"/>
            </a:pPr>
            <a:r>
              <a:rPr lang="fi-FI" sz="2400" dirty="0"/>
              <a:t>Haavanhoito tehdään asukkaan huoneessa tai muussa tarkoitukseen varatussa tilassa</a:t>
            </a:r>
          </a:p>
          <a:p>
            <a:pPr marL="440100" indent="-342900">
              <a:buFont typeface="Arial" panose="020B0604020202020204" pitchFamily="34" charset="0"/>
              <a:buChar char="•"/>
            </a:pPr>
            <a:r>
              <a:rPr lang="fi-FI" sz="2200" dirty="0"/>
              <a:t>Hyvä valaistus, puhdas tila</a:t>
            </a:r>
          </a:p>
          <a:p>
            <a:pPr marL="440100" indent="-342900">
              <a:buFont typeface="Arial" panose="020B0604020202020204" pitchFamily="34" charset="0"/>
              <a:buChar char="•"/>
            </a:pPr>
            <a:r>
              <a:rPr lang="fi-FI" sz="2400" dirty="0"/>
              <a:t>Vältetään tarpeetonta kulkua </a:t>
            </a:r>
            <a:r>
              <a:rPr lang="fi-FI" sz="2400" dirty="0">
                <a:solidFill>
                  <a:srgbClr val="000C4A"/>
                </a:solidFill>
              </a:rPr>
              <a:t>huoneeseen/huoneesta </a:t>
            </a:r>
            <a:r>
              <a:rPr lang="fi-FI" sz="2400" dirty="0"/>
              <a:t>haavanhoitojen aikana </a:t>
            </a:r>
            <a:r>
              <a:rPr lang="fi-FI" sz="2400" dirty="0">
                <a:solidFill>
                  <a:srgbClr val="000C4A"/>
                </a:solidFill>
              </a:rPr>
              <a:t>=&gt; työn suunnittelu, haavanhoidon rauhoittaminen, ei läpikulkupaikka</a:t>
            </a:r>
          </a:p>
          <a:p>
            <a:pPr marL="440100" indent="-342900">
              <a:buFont typeface="Arial" panose="020B0604020202020204" pitchFamily="34" charset="0"/>
              <a:buChar char="•"/>
            </a:pPr>
            <a:r>
              <a:rPr lang="fi-FI" sz="2400" dirty="0"/>
              <a:t>Suojaa hoitoalusta esim. kroonikkovaipalla</a:t>
            </a:r>
          </a:p>
          <a:p>
            <a:pPr marL="440100" indent="-342900">
              <a:buFont typeface="Arial" panose="020B0604020202020204" pitchFamily="34" charset="0"/>
              <a:buChar char="•"/>
            </a:pPr>
            <a:r>
              <a:rPr lang="fi-FI" sz="2400" dirty="0"/>
              <a:t>Puhdista mahdolliset haavaeritteet pinnoilta imeyttämällä paperipyyhkeeseen ja sitten desinfioimalla kloorilla 1000 ppm </a:t>
            </a:r>
            <a:r>
              <a:rPr lang="fi-FI" sz="2400" dirty="0">
                <a:hlinkClick r:id="rId3"/>
              </a:rPr>
              <a:t>Eritetahradesinfektio.docx (ppshp.fi)</a:t>
            </a:r>
            <a:endParaRPr lang="fi-FI" sz="2400" dirty="0"/>
          </a:p>
          <a:p>
            <a:pPr marL="440100" indent="-342900">
              <a:buFont typeface="Arial" panose="020B0604020202020204" pitchFamily="34" charset="0"/>
              <a:buChar char="•"/>
            </a:pPr>
            <a:endParaRPr lang="fi-FI" sz="800" dirty="0"/>
          </a:p>
          <a:p>
            <a:pPr marL="440100" indent="-342900">
              <a:buFont typeface="Arial" panose="020B0604020202020204" pitchFamily="34" charset="0"/>
              <a:buChar char="•"/>
            </a:pPr>
            <a:r>
              <a:rPr lang="fi-FI" sz="2400" dirty="0"/>
              <a:t>Infektoitunut haava suihkutellaan mielellään viimeisenä, jos on yhteinen suihkutila.</a:t>
            </a:r>
          </a:p>
          <a:p>
            <a:pPr marL="788850" lvl="1" indent="-285750">
              <a:buFont typeface="Arial" panose="020B0604020202020204" pitchFamily="34" charset="0"/>
              <a:buChar char="•"/>
            </a:pPr>
            <a:r>
              <a:rPr lang="fi-FI" sz="2200" dirty="0"/>
              <a:t>Yhteisen suihkutilan puhdistus (esim. kloorilla 1000 ppm) ja kuivaus heti suihkutuksen jälkeen.</a:t>
            </a:r>
          </a:p>
          <a:p>
            <a:pPr marL="382950" indent="-285750">
              <a:buFont typeface="Arial" panose="020B0604020202020204" pitchFamily="34" charset="0"/>
              <a:buChar char="•"/>
            </a:pPr>
            <a:endParaRPr lang="fi-FI" sz="2400" dirty="0"/>
          </a:p>
        </p:txBody>
      </p:sp>
      <p:sp>
        <p:nvSpPr>
          <p:cNvPr id="4" name="Dian numeron paikkamerkki 3">
            <a:extLst>
              <a:ext uri="{FF2B5EF4-FFF2-40B4-BE49-F238E27FC236}">
                <a16:creationId xmlns:a16="http://schemas.microsoft.com/office/drawing/2014/main" id="{871A2AB2-AC5E-4A22-B058-A5546719AF3E}"/>
              </a:ext>
            </a:extLst>
          </p:cNvPr>
          <p:cNvSpPr>
            <a:spLocks noGrp="1"/>
          </p:cNvSpPr>
          <p:nvPr>
            <p:ph type="sldNum" sz="quarter" idx="12"/>
          </p:nvPr>
        </p:nvSpPr>
        <p:spPr/>
        <p:txBody>
          <a:bodyPr/>
          <a:lstStyle/>
          <a:p>
            <a:fld id="{3CCEC50A-EC5D-6049-A135-EB130C1E40A7}" type="slidenum">
              <a:rPr lang="fi-FI" smtClean="0"/>
              <a:pPr/>
              <a:t>17</a:t>
            </a:fld>
            <a:endParaRPr lang="fi-FI" dirty="0"/>
          </a:p>
        </p:txBody>
      </p:sp>
    </p:spTree>
    <p:extLst>
      <p:ext uri="{BB962C8B-B14F-4D97-AF65-F5344CB8AC3E}">
        <p14:creationId xmlns:p14="http://schemas.microsoft.com/office/powerpoint/2010/main" val="135686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24D98-9F67-41A5-84C6-40F68E9ED5B7}"/>
              </a:ext>
            </a:extLst>
          </p:cNvPr>
          <p:cNvSpPr>
            <a:spLocks noGrp="1"/>
          </p:cNvSpPr>
          <p:nvPr>
            <p:ph type="title"/>
          </p:nvPr>
        </p:nvSpPr>
        <p:spPr>
          <a:xfrm>
            <a:off x="267856" y="55418"/>
            <a:ext cx="9712168" cy="895927"/>
          </a:xfrm>
        </p:spPr>
        <p:txBody>
          <a:bodyPr/>
          <a:lstStyle/>
          <a:p>
            <a:r>
              <a:rPr lang="fi-FI" dirty="0"/>
              <a:t>Huomioitavaa haavaa suihkutettaessa</a:t>
            </a:r>
          </a:p>
        </p:txBody>
      </p:sp>
      <p:sp>
        <p:nvSpPr>
          <p:cNvPr id="3" name="Sisällön paikkamerkki 2">
            <a:extLst>
              <a:ext uri="{FF2B5EF4-FFF2-40B4-BE49-F238E27FC236}">
                <a16:creationId xmlns:a16="http://schemas.microsoft.com/office/drawing/2014/main" id="{3F103D9A-9CA2-468A-9147-7F7CD80947A1}"/>
              </a:ext>
            </a:extLst>
          </p:cNvPr>
          <p:cNvSpPr>
            <a:spLocks noGrp="1"/>
          </p:cNvSpPr>
          <p:nvPr>
            <p:ph idx="1"/>
          </p:nvPr>
        </p:nvSpPr>
        <p:spPr>
          <a:xfrm>
            <a:off x="267856" y="1477819"/>
            <a:ext cx="11628581" cy="5246149"/>
          </a:xfrm>
        </p:spPr>
        <p:txBody>
          <a:bodyPr>
            <a:normAutofit/>
          </a:bodyPr>
          <a:lstStyle/>
          <a:p>
            <a:pPr marL="440100" indent="-342900">
              <a:buFont typeface="Arial" panose="020B0604020202020204" pitchFamily="34" charset="0"/>
              <a:buChar char="•"/>
            </a:pPr>
            <a:r>
              <a:rPr lang="fi-FI" sz="2200" dirty="0"/>
              <a:t>Valuta vettä noin minuutin ajan, </a:t>
            </a:r>
            <a:r>
              <a:rPr lang="fi-FI" sz="2200" dirty="0">
                <a:solidFill>
                  <a:srgbClr val="000C4A"/>
                </a:solidFill>
              </a:rPr>
              <a:t>jos suihkua ei ole käytetty samana päivänä.</a:t>
            </a:r>
            <a:endParaRPr lang="fi-FI" sz="2200" strike="sngStrike" dirty="0">
              <a:solidFill>
                <a:srgbClr val="000C4A"/>
              </a:solidFill>
            </a:endParaRPr>
          </a:p>
          <a:p>
            <a:pPr marL="440100" indent="-342900">
              <a:buFont typeface="Arial" panose="020B0604020202020204" pitchFamily="34" charset="0"/>
              <a:buChar char="•"/>
            </a:pPr>
            <a:r>
              <a:rPr lang="fi-FI" sz="2200" dirty="0"/>
              <a:t>Hoitajalla kertakäyttöinen suihkuessu </a:t>
            </a:r>
            <a:r>
              <a:rPr lang="fi-FI" sz="2200" dirty="0">
                <a:solidFill>
                  <a:srgbClr val="000C4A"/>
                </a:solidFill>
              </a:rPr>
              <a:t>muiden suojainten lisäksi.</a:t>
            </a:r>
          </a:p>
          <a:p>
            <a:pPr marL="440100" indent="-342900">
              <a:buFont typeface="Arial" panose="020B0604020202020204" pitchFamily="34" charset="0"/>
              <a:buChar char="•"/>
            </a:pPr>
            <a:r>
              <a:rPr lang="fi-FI" sz="2200" dirty="0"/>
              <a:t>Suihkutuksen aikana haava suojataan kehon eritteiltä.</a:t>
            </a:r>
          </a:p>
          <a:p>
            <a:pPr marL="440100" indent="-342900">
              <a:buFont typeface="Arial" panose="020B0604020202020204" pitchFamily="34" charset="0"/>
              <a:buChar char="•"/>
            </a:pPr>
            <a:r>
              <a:rPr lang="fi-FI" sz="2200" dirty="0"/>
              <a:t>Aseta haavan kohta siten, että likainen vesi ei </a:t>
            </a:r>
            <a:r>
              <a:rPr lang="fi-FI" sz="2200" dirty="0" err="1"/>
              <a:t>kontaminoi</a:t>
            </a:r>
            <a:r>
              <a:rPr lang="fi-FI" sz="2200" dirty="0"/>
              <a:t> sitä, esim. jos haava sääressä, suihkutus istuen, jalka jakkaralle. Haavan suihkutusveden tarkoitus valua suoraan lattialle.</a:t>
            </a:r>
          </a:p>
          <a:p>
            <a:pPr marL="440100" indent="-342900">
              <a:buFont typeface="Arial" panose="020B0604020202020204" pitchFamily="34" charset="0"/>
              <a:buChar char="•"/>
            </a:pPr>
            <a:r>
              <a:rPr lang="fi-FI" sz="2200" dirty="0"/>
              <a:t>Haavansuojaus siirron ajaksi (esim. kroonikkovaipalla). </a:t>
            </a:r>
            <a:r>
              <a:rPr lang="fi-FI" sz="2200" dirty="0">
                <a:solidFill>
                  <a:srgbClr val="000C4A"/>
                </a:solidFill>
              </a:rPr>
              <a:t>Haavanhoito vasta asukkaan huoneessa </a:t>
            </a:r>
          </a:p>
          <a:p>
            <a:pPr marL="440100" indent="-342900">
              <a:buFont typeface="Arial" panose="020B0604020202020204" pitchFamily="34" charset="0"/>
              <a:buChar char="•"/>
            </a:pPr>
            <a:r>
              <a:rPr lang="fi-FI" sz="2200" dirty="0"/>
              <a:t>Suojakäsineiden, suihkuessun poisto ennen haavanhoitoa.</a:t>
            </a:r>
          </a:p>
          <a:p>
            <a:pPr marL="846000" lvl="1" indent="-342900">
              <a:buFont typeface="Arial" panose="020B0604020202020204" pitchFamily="34" charset="0"/>
              <a:buChar char="•"/>
            </a:pPr>
            <a:r>
              <a:rPr lang="fi-FI" sz="2000" dirty="0"/>
              <a:t>Riisu ennen suihkuhuoneesta lähtöä, käsien desinfektio</a:t>
            </a:r>
          </a:p>
          <a:p>
            <a:pPr marL="97200" indent="0">
              <a:buNone/>
            </a:pPr>
            <a:endParaRPr lang="fi-FI" dirty="0"/>
          </a:p>
        </p:txBody>
      </p:sp>
      <p:sp>
        <p:nvSpPr>
          <p:cNvPr id="4" name="Dian numeron paikkamerkki 3">
            <a:extLst>
              <a:ext uri="{FF2B5EF4-FFF2-40B4-BE49-F238E27FC236}">
                <a16:creationId xmlns:a16="http://schemas.microsoft.com/office/drawing/2014/main" id="{CFEF0892-A455-48DE-B817-835D9F689D6D}"/>
              </a:ext>
            </a:extLst>
          </p:cNvPr>
          <p:cNvSpPr>
            <a:spLocks noGrp="1"/>
          </p:cNvSpPr>
          <p:nvPr>
            <p:ph type="sldNum" sz="quarter" idx="12"/>
          </p:nvPr>
        </p:nvSpPr>
        <p:spPr/>
        <p:txBody>
          <a:bodyPr/>
          <a:lstStyle/>
          <a:p>
            <a:fld id="{3CCEC50A-EC5D-6049-A135-EB130C1E40A7}" type="slidenum">
              <a:rPr lang="fi-FI" smtClean="0"/>
              <a:pPr/>
              <a:t>18</a:t>
            </a:fld>
            <a:endParaRPr lang="fi-FI" dirty="0"/>
          </a:p>
        </p:txBody>
      </p:sp>
    </p:spTree>
    <p:extLst>
      <p:ext uri="{BB962C8B-B14F-4D97-AF65-F5344CB8AC3E}">
        <p14:creationId xmlns:p14="http://schemas.microsoft.com/office/powerpoint/2010/main" val="257060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9D2503-DC8C-4E87-A488-AB8C2C4F6EB4}"/>
              </a:ext>
            </a:extLst>
          </p:cNvPr>
          <p:cNvSpPr>
            <a:spLocks noGrp="1"/>
          </p:cNvSpPr>
          <p:nvPr>
            <p:ph type="title"/>
          </p:nvPr>
        </p:nvSpPr>
        <p:spPr>
          <a:xfrm>
            <a:off x="92364" y="114229"/>
            <a:ext cx="10501746" cy="818643"/>
          </a:xfrm>
        </p:spPr>
        <p:txBody>
          <a:bodyPr>
            <a:normAutofit/>
          </a:bodyPr>
          <a:lstStyle/>
          <a:p>
            <a:r>
              <a:rPr lang="fi-FI" sz="3200" dirty="0"/>
              <a:t>Käytettyjen haavanhoitovälineiden käsittely ja huolto</a:t>
            </a:r>
          </a:p>
        </p:txBody>
      </p:sp>
      <p:sp>
        <p:nvSpPr>
          <p:cNvPr id="3" name="Sisällön paikkamerkki 2">
            <a:extLst>
              <a:ext uri="{FF2B5EF4-FFF2-40B4-BE49-F238E27FC236}">
                <a16:creationId xmlns:a16="http://schemas.microsoft.com/office/drawing/2014/main" id="{CA0390D3-4F50-407A-B73B-CCE0A9D1958C}"/>
              </a:ext>
            </a:extLst>
          </p:cNvPr>
          <p:cNvSpPr>
            <a:spLocks noGrp="1"/>
          </p:cNvSpPr>
          <p:nvPr>
            <p:ph idx="1"/>
          </p:nvPr>
        </p:nvSpPr>
        <p:spPr>
          <a:xfrm>
            <a:off x="258618" y="1145309"/>
            <a:ext cx="11739418" cy="5551055"/>
          </a:xfrm>
        </p:spPr>
        <p:txBody>
          <a:bodyPr>
            <a:normAutofit lnSpcReduction="10000"/>
          </a:bodyPr>
          <a:lstStyle/>
          <a:p>
            <a:pPr marL="440100" indent="-342900">
              <a:buFont typeface="Arial" panose="020B0604020202020204" pitchFamily="34" charset="0"/>
              <a:buChar char="•"/>
            </a:pPr>
            <a:r>
              <a:rPr lang="fi-FI" sz="2200" dirty="0"/>
              <a:t>Käytetyt haavanhoitovälineet huolletaan heti haavanhoidon päätyttyä.</a:t>
            </a:r>
          </a:p>
          <a:p>
            <a:pPr marL="440100" indent="-342900">
              <a:buFont typeface="Arial" panose="020B0604020202020204" pitchFamily="34" charset="0"/>
              <a:buChar char="•"/>
            </a:pPr>
            <a:r>
              <a:rPr lang="fi-FI" sz="2200" dirty="0"/>
              <a:t>Käytetyt instrumentit laitetaan esim. kaarimaljalle.</a:t>
            </a:r>
          </a:p>
          <a:p>
            <a:pPr marL="440100" indent="-342900">
              <a:buFont typeface="Arial" panose="020B0604020202020204" pitchFamily="34" charset="0"/>
              <a:buChar char="•"/>
            </a:pPr>
            <a:r>
              <a:rPr lang="fi-FI" sz="2200" dirty="0"/>
              <a:t>Kertakäyttöiset viiltävät instrumentit laitetaan joko suoraan riskijäteastiaan tai</a:t>
            </a:r>
            <a:r>
              <a:rPr lang="fi-FI" dirty="0"/>
              <a:t> hävitetään yksikön jätteiden käsittelyohjeen mukaisesti.</a:t>
            </a:r>
          </a:p>
          <a:p>
            <a:pPr marL="440100" indent="-342900">
              <a:buFont typeface="Arial" panose="020B0604020202020204" pitchFamily="34" charset="0"/>
              <a:buChar char="•"/>
            </a:pPr>
            <a:r>
              <a:rPr lang="fi-FI" sz="2200" dirty="0"/>
              <a:t>Monikäyttöiset instrumentit pestään mahdollisuuksien mukaan </a:t>
            </a:r>
            <a:r>
              <a:rPr lang="fi-FI" sz="2200" dirty="0" err="1"/>
              <a:t>dehussa</a:t>
            </a:r>
            <a:r>
              <a:rPr lang="fi-FI" sz="2200" dirty="0"/>
              <a:t> (=desinfektio- huuhtelulaite) </a:t>
            </a:r>
            <a:r>
              <a:rPr lang="fi-FI" sz="2200" dirty="0" smtClean="0"/>
              <a:t>pesu- ja </a:t>
            </a:r>
            <a:r>
              <a:rPr lang="fi-FI" sz="2200" dirty="0"/>
              <a:t>desinfektio-ohjelmalla ja lähetetään sitten steriloitavaksi välinehuoltoon. Jos </a:t>
            </a:r>
            <a:r>
              <a:rPr lang="fi-FI" sz="2200" dirty="0" err="1"/>
              <a:t>dehua</a:t>
            </a:r>
            <a:r>
              <a:rPr lang="fi-FI" sz="2200" dirty="0"/>
              <a:t> ei ole, niin käytetään tarvittaessa instrumenttien suojageeliä, ettei veri ja eritteet kuivu instrumentteihin ennen välinehuoltoon lähettämistä.</a:t>
            </a:r>
          </a:p>
          <a:p>
            <a:pPr marL="440100" indent="-342900">
              <a:buFont typeface="Arial" panose="020B0604020202020204" pitchFamily="34" charset="0"/>
              <a:buChar char="•"/>
            </a:pPr>
            <a:r>
              <a:rPr lang="fi-FI" sz="2200" dirty="0"/>
              <a:t>Instrumenttipöydän puhdistus.</a:t>
            </a:r>
          </a:p>
          <a:p>
            <a:pPr marL="440100" indent="-342900">
              <a:buFont typeface="Arial" panose="020B0604020202020204" pitchFamily="34" charset="0"/>
              <a:buChar char="•"/>
            </a:pPr>
            <a:r>
              <a:rPr lang="fi-FI" sz="2200" dirty="0"/>
              <a:t>Avatut, kontaminoituneet sidetarvikkeet jätteisiin.</a:t>
            </a:r>
          </a:p>
          <a:p>
            <a:pPr marL="846000" lvl="1" indent="-342900">
              <a:buFont typeface="Arial" panose="020B0604020202020204" pitchFamily="34" charset="0"/>
              <a:buChar char="•"/>
            </a:pPr>
            <a:r>
              <a:rPr lang="fi-FI" sz="2200" dirty="0"/>
              <a:t>Vaikka haavanhoitotarvikkeita ei olisi avattu, niin niitä ei viedä takaisin varastoon eikä käytetä muiden asukkaiden hoidossa!</a:t>
            </a:r>
          </a:p>
          <a:p>
            <a:pPr marL="440100" indent="-342900">
              <a:buFont typeface="Arial" panose="020B0604020202020204" pitchFamily="34" charset="0"/>
              <a:buChar char="•"/>
            </a:pPr>
            <a:endParaRPr lang="fi-FI" sz="2200" dirty="0"/>
          </a:p>
          <a:p>
            <a:pPr marL="4401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F0515D0A-B938-4CA7-BE20-8DB21834B4CF}"/>
              </a:ext>
            </a:extLst>
          </p:cNvPr>
          <p:cNvSpPr>
            <a:spLocks noGrp="1"/>
          </p:cNvSpPr>
          <p:nvPr>
            <p:ph type="sldNum" sz="quarter" idx="12"/>
          </p:nvPr>
        </p:nvSpPr>
        <p:spPr/>
        <p:txBody>
          <a:bodyPr/>
          <a:lstStyle/>
          <a:p>
            <a:fld id="{3CCEC50A-EC5D-6049-A135-EB130C1E40A7}" type="slidenum">
              <a:rPr lang="fi-FI" smtClean="0"/>
              <a:pPr/>
              <a:t>19</a:t>
            </a:fld>
            <a:endParaRPr lang="fi-FI" dirty="0"/>
          </a:p>
        </p:txBody>
      </p:sp>
      <p:pic>
        <p:nvPicPr>
          <p:cNvPr id="5" name="Kuva 4"/>
          <p:cNvPicPr>
            <a:picLocks noChangeAspect="1"/>
          </p:cNvPicPr>
          <p:nvPr/>
        </p:nvPicPr>
        <p:blipFill>
          <a:blip r:embed="rId2"/>
          <a:stretch>
            <a:fillRect/>
          </a:stretch>
        </p:blipFill>
        <p:spPr>
          <a:xfrm>
            <a:off x="10206183" y="1037865"/>
            <a:ext cx="1257589" cy="1104639"/>
          </a:xfrm>
          <a:prstGeom prst="rect">
            <a:avLst/>
          </a:prstGeom>
        </p:spPr>
      </p:pic>
    </p:spTree>
    <p:extLst>
      <p:ext uri="{BB962C8B-B14F-4D97-AF65-F5344CB8AC3E}">
        <p14:creationId xmlns:p14="http://schemas.microsoft.com/office/powerpoint/2010/main" val="376862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23A9AA-CFC0-D435-508C-7B9F6A2E0EEF}"/>
              </a:ext>
            </a:extLst>
          </p:cNvPr>
          <p:cNvSpPr>
            <a:spLocks noGrp="1"/>
          </p:cNvSpPr>
          <p:nvPr>
            <p:ph type="title"/>
          </p:nvPr>
        </p:nvSpPr>
        <p:spPr>
          <a:xfrm>
            <a:off x="838200" y="276154"/>
            <a:ext cx="9141823" cy="1285228"/>
          </a:xfrm>
        </p:spPr>
        <p:txBody>
          <a:bodyPr>
            <a:normAutofit/>
          </a:bodyPr>
          <a:lstStyle/>
          <a:p>
            <a:r>
              <a:rPr lang="fi-FI" sz="4000" b="1" dirty="0"/>
              <a:t>Haavanhoidon perustana ovat tavanomaiset </a:t>
            </a:r>
            <a:r>
              <a:rPr lang="fi-FI" sz="4000" b="1" dirty="0" smtClean="0"/>
              <a:t>varotoimet</a:t>
            </a:r>
            <a:endParaRPr lang="fi-FI" dirty="0"/>
          </a:p>
        </p:txBody>
      </p:sp>
      <p:sp>
        <p:nvSpPr>
          <p:cNvPr id="3" name="Sisällön paikkamerkki 2">
            <a:extLst>
              <a:ext uri="{FF2B5EF4-FFF2-40B4-BE49-F238E27FC236}">
                <a16:creationId xmlns:a16="http://schemas.microsoft.com/office/drawing/2014/main" id="{F5CBB7A3-33ED-F63F-2CF9-67DFC3CC8403}"/>
              </a:ext>
            </a:extLst>
          </p:cNvPr>
          <p:cNvSpPr>
            <a:spLocks noGrp="1"/>
          </p:cNvSpPr>
          <p:nvPr>
            <p:ph idx="1"/>
          </p:nvPr>
        </p:nvSpPr>
        <p:spPr/>
        <p:txBody>
          <a:bodyPr>
            <a:normAutofit/>
          </a:bodyPr>
          <a:lstStyle/>
          <a:p>
            <a:pPr marL="0" indent="0">
              <a:buNone/>
            </a:pPr>
            <a:r>
              <a:rPr lang="fi-FI" sz="2400" b="1" dirty="0"/>
              <a:t>Käsihygienia</a:t>
            </a:r>
          </a:p>
          <a:p>
            <a:pPr marL="0" indent="0">
              <a:buNone/>
            </a:pPr>
            <a:r>
              <a:rPr lang="fi-FI" sz="2400" b="1" dirty="0"/>
              <a:t>Suojainten käyttö</a:t>
            </a:r>
          </a:p>
          <a:p>
            <a:pPr marL="0" indent="0">
              <a:buNone/>
            </a:pPr>
            <a:r>
              <a:rPr lang="fi-FI" sz="2400" b="1" dirty="0"/>
              <a:t>Työskentelytavat</a:t>
            </a:r>
          </a:p>
          <a:p>
            <a:pPr marL="0" indent="0">
              <a:buNone/>
            </a:pPr>
            <a:r>
              <a:rPr lang="fi-FI" sz="2400" b="1" dirty="0"/>
              <a:t>Hoito- ja tutkimusvälineiden huolto </a:t>
            </a:r>
          </a:p>
          <a:p>
            <a:pPr marL="0" indent="0">
              <a:buNone/>
            </a:pPr>
            <a:r>
              <a:rPr lang="fi-FI" sz="2400" b="1" dirty="0"/>
              <a:t>Pisto- ja viiltovahinkojen torjunta</a:t>
            </a:r>
          </a:p>
          <a:p>
            <a:pPr marL="0" indent="0">
              <a:buNone/>
            </a:pPr>
            <a:r>
              <a:rPr lang="fi-FI" sz="2400" b="1" dirty="0"/>
              <a:t>Eritetahrojenpoisto</a:t>
            </a:r>
          </a:p>
          <a:p>
            <a:pPr marL="0" indent="0">
              <a:buNone/>
            </a:pPr>
            <a:endParaRPr lang="fi-FI" sz="2400" dirty="0"/>
          </a:p>
        </p:txBody>
      </p:sp>
      <p:sp>
        <p:nvSpPr>
          <p:cNvPr id="4" name="Dian numeron paikkamerkki 3">
            <a:extLst>
              <a:ext uri="{FF2B5EF4-FFF2-40B4-BE49-F238E27FC236}">
                <a16:creationId xmlns:a16="http://schemas.microsoft.com/office/drawing/2014/main" id="{2DCC4371-FCE5-509B-4924-083ED076FD56}"/>
              </a:ext>
            </a:extLst>
          </p:cNvPr>
          <p:cNvSpPr>
            <a:spLocks noGrp="1"/>
          </p:cNvSpPr>
          <p:nvPr>
            <p:ph type="sldNum" sz="quarter" idx="12"/>
          </p:nvPr>
        </p:nvSpPr>
        <p:spPr/>
        <p:txBody>
          <a:bodyPr/>
          <a:lstStyle/>
          <a:p>
            <a:fld id="{3CCEC50A-EC5D-6049-A135-EB130C1E40A7}" type="slidenum">
              <a:rPr lang="fi-FI" smtClean="0"/>
              <a:pPr/>
              <a:t>2</a:t>
            </a:fld>
            <a:endParaRPr lang="fi-FI" dirty="0"/>
          </a:p>
        </p:txBody>
      </p:sp>
    </p:spTree>
    <p:extLst>
      <p:ext uri="{BB962C8B-B14F-4D97-AF65-F5344CB8AC3E}">
        <p14:creationId xmlns:p14="http://schemas.microsoft.com/office/powerpoint/2010/main" val="187415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70A92E-3645-49DC-A95C-F9066049B9AB}"/>
              </a:ext>
            </a:extLst>
          </p:cNvPr>
          <p:cNvSpPr>
            <a:spLocks noGrp="1"/>
          </p:cNvSpPr>
          <p:nvPr>
            <p:ph type="title"/>
          </p:nvPr>
        </p:nvSpPr>
        <p:spPr>
          <a:xfrm>
            <a:off x="304800" y="318763"/>
            <a:ext cx="10095345" cy="1445241"/>
          </a:xfrm>
        </p:spPr>
        <p:txBody>
          <a:bodyPr/>
          <a:lstStyle/>
          <a:p>
            <a:r>
              <a:rPr lang="fi-FI" dirty="0"/>
              <a:t>Haavan paranemisen seuranta ja kirjaaminen</a:t>
            </a:r>
          </a:p>
        </p:txBody>
      </p:sp>
      <p:sp>
        <p:nvSpPr>
          <p:cNvPr id="3" name="Sisällön paikkamerkki 2">
            <a:extLst>
              <a:ext uri="{FF2B5EF4-FFF2-40B4-BE49-F238E27FC236}">
                <a16:creationId xmlns:a16="http://schemas.microsoft.com/office/drawing/2014/main" id="{B97D5286-ACCE-4CCC-82FB-3E331F855997}"/>
              </a:ext>
            </a:extLst>
          </p:cNvPr>
          <p:cNvSpPr>
            <a:spLocks noGrp="1"/>
          </p:cNvSpPr>
          <p:nvPr>
            <p:ph idx="1"/>
          </p:nvPr>
        </p:nvSpPr>
        <p:spPr>
          <a:xfrm>
            <a:off x="471055" y="2311053"/>
            <a:ext cx="11323781" cy="3718891"/>
          </a:xfrm>
        </p:spPr>
        <p:txBody>
          <a:bodyPr>
            <a:normAutofit/>
          </a:bodyPr>
          <a:lstStyle/>
          <a:p>
            <a:pPr marL="97200" indent="0">
              <a:buNone/>
            </a:pPr>
            <a:r>
              <a:rPr lang="fi-FI" sz="2800" dirty="0"/>
              <a:t>Hoitosuunnitelmaan kirjataan:</a:t>
            </a:r>
          </a:p>
          <a:p>
            <a:pPr marL="846000" lvl="1" indent="-342900">
              <a:buFont typeface="Arial" panose="020B0604020202020204" pitchFamily="34" charset="0"/>
              <a:buChar char="•"/>
            </a:pPr>
            <a:r>
              <a:rPr lang="fi-FI" sz="2800" dirty="0"/>
              <a:t>haavan ulkonäkö, (valokuva on hyvä lisä, jos mahdollista liittää)</a:t>
            </a:r>
          </a:p>
          <a:p>
            <a:pPr marL="846000" lvl="1" indent="-342900">
              <a:buFont typeface="Arial" panose="020B0604020202020204" pitchFamily="34" charset="0"/>
              <a:buChar char="•"/>
            </a:pPr>
            <a:endParaRPr lang="fi-FI" sz="800" dirty="0"/>
          </a:p>
          <a:p>
            <a:pPr marL="846000" lvl="1" indent="-342900">
              <a:buFont typeface="Arial" panose="020B0604020202020204" pitchFamily="34" charset="0"/>
              <a:buChar char="•"/>
            </a:pPr>
            <a:r>
              <a:rPr lang="fi-FI" sz="2800" dirty="0"/>
              <a:t>haavanhoito-ohjeistus</a:t>
            </a:r>
          </a:p>
          <a:p>
            <a:pPr marL="846000" lvl="1" indent="-342900">
              <a:buFont typeface="Arial" panose="020B0604020202020204" pitchFamily="34" charset="0"/>
              <a:buChar char="•"/>
            </a:pPr>
            <a:endParaRPr lang="fi-FI" sz="800" dirty="0"/>
          </a:p>
          <a:p>
            <a:pPr marL="846000" lvl="1" indent="-342900">
              <a:buFont typeface="Arial" panose="020B0604020202020204" pitchFamily="34" charset="0"/>
              <a:buChar char="•"/>
            </a:pPr>
            <a:r>
              <a:rPr lang="fi-FI" sz="2800" dirty="0"/>
              <a:t>toteutus</a:t>
            </a:r>
          </a:p>
        </p:txBody>
      </p:sp>
      <p:sp>
        <p:nvSpPr>
          <p:cNvPr id="4" name="Dian numeron paikkamerkki 3">
            <a:extLst>
              <a:ext uri="{FF2B5EF4-FFF2-40B4-BE49-F238E27FC236}">
                <a16:creationId xmlns:a16="http://schemas.microsoft.com/office/drawing/2014/main" id="{0642E0CD-29AC-42FF-A2E9-957953E7DA30}"/>
              </a:ext>
            </a:extLst>
          </p:cNvPr>
          <p:cNvSpPr>
            <a:spLocks noGrp="1"/>
          </p:cNvSpPr>
          <p:nvPr>
            <p:ph type="sldNum" sz="quarter" idx="12"/>
          </p:nvPr>
        </p:nvSpPr>
        <p:spPr/>
        <p:txBody>
          <a:bodyPr/>
          <a:lstStyle/>
          <a:p>
            <a:fld id="{3CCEC50A-EC5D-6049-A135-EB130C1E40A7}" type="slidenum">
              <a:rPr lang="fi-FI" smtClean="0"/>
              <a:pPr/>
              <a:t>20</a:t>
            </a:fld>
            <a:endParaRPr lang="fi-FI" dirty="0"/>
          </a:p>
        </p:txBody>
      </p:sp>
    </p:spTree>
    <p:extLst>
      <p:ext uri="{BB962C8B-B14F-4D97-AF65-F5344CB8AC3E}">
        <p14:creationId xmlns:p14="http://schemas.microsoft.com/office/powerpoint/2010/main" val="388481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87D600-4326-4D77-A37A-FF1EFB832535}"/>
              </a:ext>
            </a:extLst>
          </p:cNvPr>
          <p:cNvSpPr>
            <a:spLocks noGrp="1"/>
          </p:cNvSpPr>
          <p:nvPr>
            <p:ph type="title"/>
          </p:nvPr>
        </p:nvSpPr>
        <p:spPr>
          <a:xfrm>
            <a:off x="838200" y="457308"/>
            <a:ext cx="9141823" cy="1029747"/>
          </a:xfrm>
        </p:spPr>
        <p:txBody>
          <a:bodyPr/>
          <a:lstStyle/>
          <a:p>
            <a:r>
              <a:rPr lang="fi-FI" dirty="0"/>
              <a:t>Haavainfektioiden seuranta</a:t>
            </a:r>
          </a:p>
        </p:txBody>
      </p:sp>
      <p:sp>
        <p:nvSpPr>
          <p:cNvPr id="3" name="Sisällön paikkamerkki 2">
            <a:extLst>
              <a:ext uri="{FF2B5EF4-FFF2-40B4-BE49-F238E27FC236}">
                <a16:creationId xmlns:a16="http://schemas.microsoft.com/office/drawing/2014/main" id="{2FAACF2C-D0AF-48B1-B4E3-CEA46571F2EA}"/>
              </a:ext>
            </a:extLst>
          </p:cNvPr>
          <p:cNvSpPr>
            <a:spLocks noGrp="1"/>
          </p:cNvSpPr>
          <p:nvPr>
            <p:ph idx="1"/>
          </p:nvPr>
        </p:nvSpPr>
        <p:spPr>
          <a:xfrm>
            <a:off x="221673" y="2311053"/>
            <a:ext cx="11610109" cy="3990893"/>
          </a:xfrm>
        </p:spPr>
        <p:txBody>
          <a:bodyPr>
            <a:normAutofit/>
          </a:bodyPr>
          <a:lstStyle/>
          <a:p>
            <a:pPr marL="440100" indent="-342900">
              <a:buFont typeface="Arial" panose="020B0604020202020204" pitchFamily="34" charset="0"/>
              <a:buChar char="•"/>
            </a:pPr>
            <a:r>
              <a:rPr lang="fi-FI" sz="2400" dirty="0">
                <a:solidFill>
                  <a:srgbClr val="000C4A"/>
                </a:solidFill>
              </a:rPr>
              <a:t>Hoitoon liittyvät </a:t>
            </a:r>
            <a:r>
              <a:rPr lang="fi-FI" sz="2400" dirty="0"/>
              <a:t>haavainfektiot tulee kirjata yksikön ohjeiden mukaisesti, vielä on eroja </a:t>
            </a:r>
            <a:r>
              <a:rPr lang="fi-FI" sz="2400" dirty="0" err="1"/>
              <a:t>Pohteen</a:t>
            </a:r>
            <a:r>
              <a:rPr lang="fi-FI" sz="2400" dirty="0"/>
              <a:t> alueella.</a:t>
            </a:r>
          </a:p>
          <a:p>
            <a:pPr marL="440100" indent="-342900">
              <a:buFont typeface="Arial" panose="020B0604020202020204" pitchFamily="34" charset="0"/>
              <a:buChar char="•"/>
            </a:pPr>
            <a:r>
              <a:rPr lang="fi-FI" sz="2400" dirty="0">
                <a:solidFill>
                  <a:srgbClr val="000C4A"/>
                </a:solidFill>
              </a:rPr>
              <a:t>Hoidon laadun seurantaa</a:t>
            </a:r>
          </a:p>
        </p:txBody>
      </p:sp>
      <p:sp>
        <p:nvSpPr>
          <p:cNvPr id="4" name="Dian numeron paikkamerkki 3">
            <a:extLst>
              <a:ext uri="{FF2B5EF4-FFF2-40B4-BE49-F238E27FC236}">
                <a16:creationId xmlns:a16="http://schemas.microsoft.com/office/drawing/2014/main" id="{FAFF74EB-CE48-4EDF-9CE1-442E54566C60}"/>
              </a:ext>
            </a:extLst>
          </p:cNvPr>
          <p:cNvSpPr>
            <a:spLocks noGrp="1"/>
          </p:cNvSpPr>
          <p:nvPr>
            <p:ph type="sldNum" sz="quarter" idx="12"/>
          </p:nvPr>
        </p:nvSpPr>
        <p:spPr/>
        <p:txBody>
          <a:bodyPr/>
          <a:lstStyle/>
          <a:p>
            <a:fld id="{3CCEC50A-EC5D-6049-A135-EB130C1E40A7}" type="slidenum">
              <a:rPr lang="fi-FI" smtClean="0"/>
              <a:pPr/>
              <a:t>21</a:t>
            </a:fld>
            <a:endParaRPr lang="fi-FI" dirty="0"/>
          </a:p>
        </p:txBody>
      </p:sp>
    </p:spTree>
    <p:extLst>
      <p:ext uri="{BB962C8B-B14F-4D97-AF65-F5344CB8AC3E}">
        <p14:creationId xmlns:p14="http://schemas.microsoft.com/office/powerpoint/2010/main" val="82283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337794" y="556338"/>
            <a:ext cx="11669480" cy="6177146"/>
          </a:xfrm>
          <a:prstGeom prst="rect">
            <a:avLst/>
          </a:prstGeom>
        </p:spPr>
      </p:pic>
      <p:sp>
        <p:nvSpPr>
          <p:cNvPr id="4" name="Ellipsi 3"/>
          <p:cNvSpPr/>
          <p:nvPr/>
        </p:nvSpPr>
        <p:spPr>
          <a:xfrm>
            <a:off x="4137891" y="1191491"/>
            <a:ext cx="1459345" cy="1246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p:cNvSpPr/>
          <p:nvPr/>
        </p:nvSpPr>
        <p:spPr>
          <a:xfrm>
            <a:off x="267855" y="267854"/>
            <a:ext cx="2096654" cy="932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hlinkClick r:id="rId3"/>
          </p:cNvPr>
          <p:cNvSpPr txBox="1"/>
          <p:nvPr/>
        </p:nvSpPr>
        <p:spPr>
          <a:xfrm>
            <a:off x="6336146" y="83188"/>
            <a:ext cx="4269426" cy="369394"/>
          </a:xfrm>
          <a:prstGeom prst="rect">
            <a:avLst/>
          </a:prstGeom>
          <a:noFill/>
        </p:spPr>
        <p:txBody>
          <a:bodyPr wrap="square" rtlCol="0">
            <a:spAutoFit/>
          </a:bodyPr>
          <a:lstStyle/>
          <a:p>
            <a:r>
              <a:rPr lang="fi-FI" dirty="0">
                <a:hlinkClick r:id="rId3"/>
              </a:rPr>
              <a:t>Haavanhoidon tavanomaiset varotoimet</a:t>
            </a:r>
            <a:endParaRPr lang="fi-FI" dirty="0"/>
          </a:p>
        </p:txBody>
      </p:sp>
      <p:sp>
        <p:nvSpPr>
          <p:cNvPr id="7" name="Tekstiruutu 6"/>
          <p:cNvSpPr txBox="1"/>
          <p:nvPr/>
        </p:nvSpPr>
        <p:spPr>
          <a:xfrm>
            <a:off x="4360313" y="100809"/>
            <a:ext cx="1960408" cy="400110"/>
          </a:xfrm>
          <a:prstGeom prst="rect">
            <a:avLst/>
          </a:prstGeom>
          <a:noFill/>
        </p:spPr>
        <p:txBody>
          <a:bodyPr wrap="none" rtlCol="0">
            <a:spAutoFit/>
          </a:bodyPr>
          <a:lstStyle/>
          <a:p>
            <a:r>
              <a:rPr lang="fi-FI" sz="2000" dirty="0">
                <a:latin typeface="Calibri" panose="020F0502020204030204" pitchFamily="34" charset="0"/>
                <a:cs typeface="Calibri" panose="020F0502020204030204" pitchFamily="34" charset="0"/>
              </a:rPr>
              <a:t>Polku ohjeeseen</a:t>
            </a:r>
            <a:r>
              <a:rPr lang="fi-FI" sz="2000" dirty="0" smtClean="0">
                <a:latin typeface="Calibri" panose="020F0502020204030204" pitchFamily="34" charset="0"/>
                <a:cs typeface="Calibri" panose="020F0502020204030204" pitchFamily="34" charset="0"/>
              </a:rPr>
              <a:t>:</a:t>
            </a:r>
            <a:endParaRPr lang="fi-FI"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93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uoli oikealle 10"/>
          <p:cNvSpPr/>
          <p:nvPr/>
        </p:nvSpPr>
        <p:spPr>
          <a:xfrm>
            <a:off x="4740586" y="1985828"/>
            <a:ext cx="620528" cy="431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p:cNvPicPr>
            <a:picLocks noChangeAspect="1"/>
          </p:cNvPicPr>
          <p:nvPr/>
        </p:nvPicPr>
        <p:blipFill>
          <a:blip r:embed="rId2"/>
          <a:stretch>
            <a:fillRect/>
          </a:stretch>
        </p:blipFill>
        <p:spPr>
          <a:xfrm>
            <a:off x="251489" y="3958751"/>
            <a:ext cx="2606622" cy="2656037"/>
          </a:xfrm>
          <a:prstGeom prst="rect">
            <a:avLst/>
          </a:prstGeom>
        </p:spPr>
      </p:pic>
      <p:sp>
        <p:nvSpPr>
          <p:cNvPr id="16" name="Nuoli vasemmalle 15"/>
          <p:cNvSpPr/>
          <p:nvPr/>
        </p:nvSpPr>
        <p:spPr>
          <a:xfrm>
            <a:off x="3042836" y="5195866"/>
            <a:ext cx="479448" cy="3062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8" name="Suora yhdysviiva 17"/>
          <p:cNvCxnSpPr/>
          <p:nvPr/>
        </p:nvCxnSpPr>
        <p:spPr>
          <a:xfrm>
            <a:off x="684257" y="6418052"/>
            <a:ext cx="17410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Ellipsi 16"/>
          <p:cNvSpPr/>
          <p:nvPr/>
        </p:nvSpPr>
        <p:spPr>
          <a:xfrm>
            <a:off x="2110479" y="599405"/>
            <a:ext cx="629729" cy="7159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p:cNvPicPr>
            <a:picLocks noChangeAspect="1"/>
          </p:cNvPicPr>
          <p:nvPr/>
        </p:nvPicPr>
        <p:blipFill>
          <a:blip r:embed="rId3"/>
          <a:stretch>
            <a:fillRect/>
          </a:stretch>
        </p:blipFill>
        <p:spPr>
          <a:xfrm>
            <a:off x="227830" y="81073"/>
            <a:ext cx="5780173" cy="3809510"/>
          </a:xfrm>
          <a:prstGeom prst="rect">
            <a:avLst/>
          </a:prstGeom>
        </p:spPr>
      </p:pic>
      <p:sp>
        <p:nvSpPr>
          <p:cNvPr id="19" name="Ellipsi 18"/>
          <p:cNvSpPr/>
          <p:nvPr/>
        </p:nvSpPr>
        <p:spPr>
          <a:xfrm>
            <a:off x="3682235" y="521107"/>
            <a:ext cx="1283855" cy="78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p:cNvSpPr/>
          <p:nvPr/>
        </p:nvSpPr>
        <p:spPr>
          <a:xfrm>
            <a:off x="4045527" y="1744140"/>
            <a:ext cx="1962476" cy="78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oikealle 6"/>
          <p:cNvSpPr/>
          <p:nvPr/>
        </p:nvSpPr>
        <p:spPr>
          <a:xfrm>
            <a:off x="2509114" y="1833730"/>
            <a:ext cx="1024027" cy="4568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p:cNvPicPr>
            <a:picLocks noChangeAspect="1"/>
          </p:cNvPicPr>
          <p:nvPr/>
        </p:nvPicPr>
        <p:blipFill>
          <a:blip r:embed="rId4"/>
          <a:stretch>
            <a:fillRect/>
          </a:stretch>
        </p:blipFill>
        <p:spPr>
          <a:xfrm>
            <a:off x="6424319" y="59521"/>
            <a:ext cx="5707749" cy="6663592"/>
          </a:xfrm>
          <a:prstGeom prst="rect">
            <a:avLst/>
          </a:prstGeom>
        </p:spPr>
      </p:pic>
      <p:pic>
        <p:nvPicPr>
          <p:cNvPr id="25" name="Kuva 24"/>
          <p:cNvPicPr>
            <a:picLocks noChangeAspect="1"/>
          </p:cNvPicPr>
          <p:nvPr/>
        </p:nvPicPr>
        <p:blipFill>
          <a:blip r:embed="rId5"/>
          <a:stretch>
            <a:fillRect/>
          </a:stretch>
        </p:blipFill>
        <p:spPr>
          <a:xfrm>
            <a:off x="6518779" y="2201488"/>
            <a:ext cx="5229922" cy="613648"/>
          </a:xfrm>
          <a:prstGeom prst="rect">
            <a:avLst/>
          </a:prstGeom>
        </p:spPr>
      </p:pic>
      <p:pic>
        <p:nvPicPr>
          <p:cNvPr id="10" name="Kuva 9"/>
          <p:cNvPicPr>
            <a:picLocks noChangeAspect="1"/>
          </p:cNvPicPr>
          <p:nvPr/>
        </p:nvPicPr>
        <p:blipFill>
          <a:blip r:embed="rId6"/>
          <a:stretch>
            <a:fillRect/>
          </a:stretch>
        </p:blipFill>
        <p:spPr>
          <a:xfrm>
            <a:off x="3707010" y="3766152"/>
            <a:ext cx="2743493" cy="3041236"/>
          </a:xfrm>
          <a:prstGeom prst="rect">
            <a:avLst/>
          </a:prstGeom>
        </p:spPr>
      </p:pic>
      <p:pic>
        <p:nvPicPr>
          <p:cNvPr id="27" name="Kuva 26"/>
          <p:cNvPicPr>
            <a:picLocks noChangeAspect="1"/>
          </p:cNvPicPr>
          <p:nvPr/>
        </p:nvPicPr>
        <p:blipFill>
          <a:blip r:embed="rId7"/>
          <a:stretch>
            <a:fillRect/>
          </a:stretch>
        </p:blipFill>
        <p:spPr>
          <a:xfrm>
            <a:off x="5399547" y="4356310"/>
            <a:ext cx="1322947" cy="823031"/>
          </a:xfrm>
          <a:prstGeom prst="rect">
            <a:avLst/>
          </a:prstGeom>
        </p:spPr>
      </p:pic>
    </p:spTree>
    <p:extLst>
      <p:ext uri="{BB962C8B-B14F-4D97-AF65-F5344CB8AC3E}">
        <p14:creationId xmlns:p14="http://schemas.microsoft.com/office/powerpoint/2010/main" val="247685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1D0E89-053D-4221-93A4-910EA2A1D607}"/>
              </a:ext>
            </a:extLst>
          </p:cNvPr>
          <p:cNvSpPr>
            <a:spLocks noGrp="1"/>
          </p:cNvSpPr>
          <p:nvPr>
            <p:ph type="title"/>
          </p:nvPr>
        </p:nvSpPr>
        <p:spPr>
          <a:xfrm>
            <a:off x="378692" y="97091"/>
            <a:ext cx="9601332" cy="858428"/>
          </a:xfrm>
        </p:spPr>
        <p:txBody>
          <a:bodyPr>
            <a:normAutofit/>
          </a:bodyPr>
          <a:lstStyle/>
          <a:p>
            <a:r>
              <a:rPr lang="fi-FI" dirty="0"/>
              <a:t>Yhteenvetoa</a:t>
            </a:r>
          </a:p>
        </p:txBody>
      </p:sp>
      <p:sp>
        <p:nvSpPr>
          <p:cNvPr id="3" name="Sisällön paikkamerkki 2">
            <a:extLst>
              <a:ext uri="{FF2B5EF4-FFF2-40B4-BE49-F238E27FC236}">
                <a16:creationId xmlns:a16="http://schemas.microsoft.com/office/drawing/2014/main" id="{DF9E62F2-2406-4F43-BE7D-B650C3FF20AF}"/>
              </a:ext>
            </a:extLst>
          </p:cNvPr>
          <p:cNvSpPr>
            <a:spLocks noGrp="1"/>
          </p:cNvSpPr>
          <p:nvPr>
            <p:ph idx="1"/>
          </p:nvPr>
        </p:nvSpPr>
        <p:spPr>
          <a:xfrm>
            <a:off x="314036" y="1136074"/>
            <a:ext cx="11388437" cy="5647184"/>
          </a:xfrm>
        </p:spPr>
        <p:txBody>
          <a:bodyPr>
            <a:normAutofit/>
          </a:bodyPr>
          <a:lstStyle/>
          <a:p>
            <a:pPr marL="440100" indent="-342900">
              <a:buFont typeface="Arial" panose="020B0604020202020204" pitchFamily="34" charset="0"/>
              <a:buChar char="•"/>
            </a:pPr>
            <a:r>
              <a:rPr lang="fi-FI" sz="2600" b="1" dirty="0"/>
              <a:t>Haavaan ei viedä uusia mikrobeja</a:t>
            </a:r>
            <a:r>
              <a:rPr lang="fi-FI" sz="2600" dirty="0"/>
              <a:t> haavanhoitovälineiden eikä työntekijän käsien / suojakäsineiden välityksellä ympäristöstä -- riippumatta siitä, onko haava puhdas vai infektoitunut</a:t>
            </a:r>
          </a:p>
          <a:p>
            <a:pPr marL="440100" indent="-342900">
              <a:buFont typeface="Arial" panose="020B0604020202020204" pitchFamily="34" charset="0"/>
              <a:buChar char="•"/>
            </a:pPr>
            <a:endParaRPr lang="fi-FI" sz="800" dirty="0"/>
          </a:p>
          <a:p>
            <a:pPr marL="440100" indent="-342900">
              <a:buFont typeface="Arial" panose="020B0604020202020204" pitchFamily="34" charset="0"/>
              <a:buChar char="•"/>
            </a:pPr>
            <a:r>
              <a:rPr lang="fi-FI" sz="2600" dirty="0">
                <a:solidFill>
                  <a:srgbClr val="000C46"/>
                </a:solidFill>
              </a:rPr>
              <a:t>Haavanhoidon perustana ovat </a:t>
            </a:r>
            <a:r>
              <a:rPr lang="fi-FI" sz="2600" b="1" dirty="0">
                <a:solidFill>
                  <a:srgbClr val="000C46"/>
                </a:solidFill>
              </a:rPr>
              <a:t>tavanomaiset varotoimet</a:t>
            </a:r>
          </a:p>
          <a:p>
            <a:pPr marL="846000" lvl="1" indent="-342900">
              <a:buFont typeface="Arial" panose="020B0604020202020204" pitchFamily="34" charset="0"/>
              <a:buChar char="•"/>
            </a:pPr>
            <a:r>
              <a:rPr lang="fi-FI" sz="2400" b="1" dirty="0"/>
              <a:t>Käsien desinfektio</a:t>
            </a:r>
            <a:r>
              <a:rPr lang="fi-FI" sz="2400" dirty="0"/>
              <a:t>, suojakäsineiden vaihto, muut suojaimet</a:t>
            </a:r>
          </a:p>
          <a:p>
            <a:pPr marL="846000" lvl="1" indent="-342900">
              <a:buFont typeface="Arial" panose="020B0604020202020204" pitchFamily="34" charset="0"/>
              <a:buChar char="•"/>
            </a:pPr>
            <a:endParaRPr lang="fi-FI" sz="2400" dirty="0"/>
          </a:p>
          <a:p>
            <a:pPr marL="440100" indent="-342900">
              <a:buFont typeface="Arial" panose="020B0604020202020204" pitchFamily="34" charset="0"/>
              <a:buChar char="•"/>
            </a:pPr>
            <a:r>
              <a:rPr lang="fi-FI" sz="2600" dirty="0"/>
              <a:t>Etukäteissuunnittelu, haavanhoidon tarkistuslista</a:t>
            </a:r>
          </a:p>
          <a:p>
            <a:pPr marL="440100" indent="-342900">
              <a:buFont typeface="Arial" panose="020B0604020202020204" pitchFamily="34" charset="0"/>
              <a:buChar char="•"/>
            </a:pPr>
            <a:endParaRPr lang="fi-FI" sz="2400" dirty="0"/>
          </a:p>
          <a:p>
            <a:pPr marL="440100" indent="-342900">
              <a:buFont typeface="Arial" panose="020B0604020202020204" pitchFamily="34" charset="0"/>
              <a:buChar char="•"/>
            </a:pPr>
            <a:r>
              <a:rPr lang="fi-FI" sz="2600" dirty="0"/>
              <a:t>Kirjaaminen</a:t>
            </a:r>
          </a:p>
          <a:p>
            <a:pPr marL="440100" indent="-342900">
              <a:buFont typeface="Arial" panose="020B0604020202020204" pitchFamily="34" charset="0"/>
              <a:buChar char="•"/>
            </a:pPr>
            <a:endParaRPr lang="fi-FI" dirty="0"/>
          </a:p>
          <a:p>
            <a:pPr marL="4401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5C32947F-AC16-4AE1-B782-509BAC9B10CE}"/>
              </a:ext>
            </a:extLst>
          </p:cNvPr>
          <p:cNvSpPr>
            <a:spLocks noGrp="1"/>
          </p:cNvSpPr>
          <p:nvPr>
            <p:ph type="sldNum" sz="quarter" idx="12"/>
          </p:nvPr>
        </p:nvSpPr>
        <p:spPr/>
        <p:txBody>
          <a:bodyPr/>
          <a:lstStyle/>
          <a:p>
            <a:fld id="{3CCEC50A-EC5D-6049-A135-EB130C1E40A7}" type="slidenum">
              <a:rPr lang="fi-FI" smtClean="0"/>
              <a:pPr/>
              <a:t>24</a:t>
            </a:fld>
            <a:endParaRPr lang="fi-FI" dirty="0"/>
          </a:p>
        </p:txBody>
      </p:sp>
    </p:spTree>
    <p:extLst>
      <p:ext uri="{BB962C8B-B14F-4D97-AF65-F5344CB8AC3E}">
        <p14:creationId xmlns:p14="http://schemas.microsoft.com/office/powerpoint/2010/main" val="83787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F87859-1179-4609-9917-E75CD06845AB}"/>
              </a:ext>
            </a:extLst>
          </p:cNvPr>
          <p:cNvSpPr>
            <a:spLocks noGrp="1"/>
          </p:cNvSpPr>
          <p:nvPr>
            <p:ph type="title"/>
          </p:nvPr>
        </p:nvSpPr>
        <p:spPr>
          <a:xfrm>
            <a:off x="838200" y="172528"/>
            <a:ext cx="9141823" cy="897147"/>
          </a:xfrm>
        </p:spPr>
        <p:txBody>
          <a:bodyPr/>
          <a:lstStyle/>
          <a:p>
            <a:r>
              <a:rPr lang="fi-FI" dirty="0"/>
              <a:t>Haavanhoitolinkkejä</a:t>
            </a:r>
          </a:p>
        </p:txBody>
      </p:sp>
      <p:sp>
        <p:nvSpPr>
          <p:cNvPr id="3" name="Sisällön paikkamerkki 2">
            <a:extLst>
              <a:ext uri="{FF2B5EF4-FFF2-40B4-BE49-F238E27FC236}">
                <a16:creationId xmlns:a16="http://schemas.microsoft.com/office/drawing/2014/main" id="{1547314A-C2E7-4316-9A65-C2D4C1AB7CAC}"/>
              </a:ext>
            </a:extLst>
          </p:cNvPr>
          <p:cNvSpPr>
            <a:spLocks noGrp="1"/>
          </p:cNvSpPr>
          <p:nvPr>
            <p:ph idx="1"/>
          </p:nvPr>
        </p:nvSpPr>
        <p:spPr>
          <a:xfrm>
            <a:off x="396815" y="2035834"/>
            <a:ext cx="10956985" cy="4615131"/>
          </a:xfrm>
        </p:spPr>
        <p:txBody>
          <a:bodyPr/>
          <a:lstStyle/>
          <a:p>
            <a:pPr marL="97200" indent="0">
              <a:buNone/>
            </a:pPr>
            <a:r>
              <a:rPr lang="fi-FI" dirty="0">
                <a:hlinkClick r:id="rId2"/>
              </a:rPr>
              <a:t>Aseptiikka haavanhoidossa vuodeosastolla </a:t>
            </a:r>
            <a:r>
              <a:rPr lang="fi-FI" dirty="0">
                <a:hlinkClick r:id="rId3"/>
              </a:rPr>
              <a:t>–</a:t>
            </a:r>
            <a:r>
              <a:rPr lang="fi-FI" dirty="0">
                <a:hlinkClick r:id="rId2"/>
              </a:rPr>
              <a:t> YouTube</a:t>
            </a:r>
            <a:endParaRPr lang="fi-FI" dirty="0">
              <a:solidFill>
                <a:srgbClr val="FF0000"/>
              </a:solidFill>
            </a:endParaRPr>
          </a:p>
          <a:p>
            <a:pPr marL="97200" indent="0">
              <a:buNone/>
            </a:pPr>
            <a:endParaRPr lang="fi-FI" sz="800" dirty="0">
              <a:solidFill>
                <a:srgbClr val="FF0000"/>
              </a:solidFill>
              <a:hlinkClick r:id="rId3"/>
            </a:endParaRPr>
          </a:p>
          <a:p>
            <a:pPr marL="97200" indent="0">
              <a:buNone/>
            </a:pPr>
            <a:r>
              <a:rPr lang="fi-FI" dirty="0">
                <a:hlinkClick r:id="rId3"/>
              </a:rPr>
              <a:t>TAYS Haavainfektion ehkäisy – YouTube</a:t>
            </a:r>
            <a:endParaRPr lang="fi-FI" dirty="0"/>
          </a:p>
          <a:p>
            <a:pPr marL="97200" indent="0">
              <a:buNone/>
            </a:pPr>
            <a:endParaRPr lang="fi-FI" sz="800" dirty="0"/>
          </a:p>
          <a:p>
            <a:pPr marL="97200" indent="0">
              <a:buNone/>
            </a:pPr>
            <a:r>
              <a:rPr lang="fi-FI" dirty="0">
                <a:hlinkClick r:id="rId4"/>
              </a:rPr>
              <a:t>Materiaalipankki: Haavat | Virtuaalikeskukset | </a:t>
            </a:r>
            <a:r>
              <a:rPr lang="fi-FI" dirty="0" err="1">
                <a:hlinkClick r:id="rId4"/>
              </a:rPr>
              <a:t>TerveyskyläPRO</a:t>
            </a:r>
            <a:r>
              <a:rPr lang="fi-FI" dirty="0">
                <a:hlinkClick r:id="rId4"/>
              </a:rPr>
              <a:t> (terveyskyla.fi)</a:t>
            </a:r>
            <a:r>
              <a:rPr lang="fi-FI" dirty="0"/>
              <a:t> (vaatii kirjautumisen)</a:t>
            </a:r>
          </a:p>
          <a:p>
            <a:pPr marL="846000" lvl="1" indent="-342900">
              <a:buFont typeface="Arial" panose="020B0604020202020204" pitchFamily="34" charset="0"/>
              <a:buChar char="•"/>
            </a:pPr>
            <a:r>
              <a:rPr lang="fi-FI" dirty="0"/>
              <a:t>Avoimen haavan hoito aseptisesti</a:t>
            </a:r>
          </a:p>
          <a:p>
            <a:pPr marL="846000" lvl="1" indent="-342900">
              <a:buFont typeface="Arial" panose="020B0604020202020204" pitchFamily="34" charset="0"/>
              <a:buChar char="•"/>
            </a:pPr>
            <a:r>
              <a:rPr lang="fi-FI" dirty="0"/>
              <a:t>Avoimen punapohjaisen uudiskudoshaavan hoito</a:t>
            </a:r>
          </a:p>
          <a:p>
            <a:pPr marL="503100" lvl="1" indent="0">
              <a:buNone/>
            </a:pPr>
            <a:endParaRPr lang="fi-FI" dirty="0">
              <a:hlinkClick r:id="rId2"/>
            </a:endParaRPr>
          </a:p>
        </p:txBody>
      </p:sp>
      <p:sp>
        <p:nvSpPr>
          <p:cNvPr id="4" name="Dian numeron paikkamerkki 3">
            <a:extLst>
              <a:ext uri="{FF2B5EF4-FFF2-40B4-BE49-F238E27FC236}">
                <a16:creationId xmlns:a16="http://schemas.microsoft.com/office/drawing/2014/main" id="{2D93CB24-0C9B-4264-89CA-A815C401F496}"/>
              </a:ext>
            </a:extLst>
          </p:cNvPr>
          <p:cNvSpPr>
            <a:spLocks noGrp="1"/>
          </p:cNvSpPr>
          <p:nvPr>
            <p:ph type="sldNum" sz="quarter" idx="12"/>
          </p:nvPr>
        </p:nvSpPr>
        <p:spPr/>
        <p:txBody>
          <a:bodyPr/>
          <a:lstStyle/>
          <a:p>
            <a:fld id="{3CCEC50A-EC5D-6049-A135-EB130C1E40A7}" type="slidenum">
              <a:rPr lang="fi-FI" smtClean="0"/>
              <a:pPr/>
              <a:t>25</a:t>
            </a:fld>
            <a:endParaRPr lang="fi-FI" dirty="0"/>
          </a:p>
        </p:txBody>
      </p:sp>
    </p:spTree>
    <p:extLst>
      <p:ext uri="{BB962C8B-B14F-4D97-AF65-F5344CB8AC3E}">
        <p14:creationId xmlns:p14="http://schemas.microsoft.com/office/powerpoint/2010/main" val="2308903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82150" y="4882551"/>
            <a:ext cx="4175185" cy="1200329"/>
          </a:xfrm>
          <a:prstGeom prst="rect">
            <a:avLst/>
          </a:prstGeom>
          <a:noFill/>
        </p:spPr>
        <p:txBody>
          <a:bodyPr wrap="square" rtlCol="0">
            <a:spAutoFit/>
          </a:bodyPr>
          <a:lstStyle/>
          <a:p>
            <a:r>
              <a:rPr lang="fi-FI" sz="3600" dirty="0">
                <a:latin typeface="Lucida Calligraphy" panose="03010101010101010101" pitchFamily="66" charset="0"/>
              </a:rPr>
              <a:t>Kiitos mielenkiinnosta</a:t>
            </a:r>
          </a:p>
        </p:txBody>
      </p:sp>
    </p:spTree>
    <p:extLst>
      <p:ext uri="{BB962C8B-B14F-4D97-AF65-F5344CB8AC3E}">
        <p14:creationId xmlns:p14="http://schemas.microsoft.com/office/powerpoint/2010/main" val="115092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5836" y="170981"/>
            <a:ext cx="9755909" cy="1350001"/>
          </a:xfrm>
        </p:spPr>
        <p:txBody>
          <a:bodyPr/>
          <a:lstStyle/>
          <a:p>
            <a:r>
              <a:rPr lang="fi-FI" dirty="0"/>
              <a:t>Yleistä haavanhoidosta:</a:t>
            </a:r>
            <a:endParaRPr lang="fi-FI" dirty="0">
              <a:solidFill>
                <a:srgbClr val="000C46"/>
              </a:solidFill>
            </a:endParaRPr>
          </a:p>
        </p:txBody>
      </p:sp>
      <p:sp>
        <p:nvSpPr>
          <p:cNvPr id="3" name="Sisällön paikkamerkki 2"/>
          <p:cNvSpPr>
            <a:spLocks noGrp="1"/>
          </p:cNvSpPr>
          <p:nvPr>
            <p:ph idx="1"/>
          </p:nvPr>
        </p:nvSpPr>
        <p:spPr>
          <a:xfrm>
            <a:off x="898215" y="2109456"/>
            <a:ext cx="10952039" cy="4531489"/>
          </a:xfrm>
        </p:spPr>
        <p:txBody>
          <a:bodyPr>
            <a:normAutofit/>
          </a:bodyPr>
          <a:lstStyle/>
          <a:p>
            <a:r>
              <a:rPr lang="fi-FI" sz="2800" dirty="0"/>
              <a:t>Haavaan ei viedä uusia mikrobeja haavanhoitovälineiden eikä työntekijän käsien/suojakäsineiden välityksellä ympäristöstä -- riippumatta siitä, onko haava puhdas vai infektoitunut.</a:t>
            </a:r>
          </a:p>
          <a:p>
            <a:r>
              <a:rPr lang="fi-FI" sz="2800" dirty="0"/>
              <a:t>Haavat hoidetaan aseptisessa työjärjestyksessä puhtaasta likaiseen.</a:t>
            </a:r>
          </a:p>
          <a:p>
            <a:pPr lvl="1"/>
            <a:r>
              <a:rPr lang="fi-FI" sz="2600" dirty="0"/>
              <a:t>esim. jos asukkaalla on sekä puhdas että infektoitunut haava, hoidetaan ensin puhdas haava</a:t>
            </a:r>
          </a:p>
          <a:p>
            <a:pPr marL="0" indent="0">
              <a:buNone/>
            </a:pPr>
            <a:endParaRPr lang="fi-FI" sz="2800"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3</a:t>
            </a:fld>
            <a:endParaRPr lang="fi-FI" dirty="0"/>
          </a:p>
        </p:txBody>
      </p:sp>
    </p:spTree>
    <p:extLst>
      <p:ext uri="{BB962C8B-B14F-4D97-AF65-F5344CB8AC3E}">
        <p14:creationId xmlns:p14="http://schemas.microsoft.com/office/powerpoint/2010/main" val="309470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36A437-6AAD-415A-B50B-56916372D29D}"/>
              </a:ext>
            </a:extLst>
          </p:cNvPr>
          <p:cNvSpPr>
            <a:spLocks noGrp="1"/>
          </p:cNvSpPr>
          <p:nvPr>
            <p:ph type="title"/>
          </p:nvPr>
        </p:nvSpPr>
        <p:spPr>
          <a:xfrm>
            <a:off x="838200" y="92365"/>
            <a:ext cx="9141823" cy="822035"/>
          </a:xfrm>
        </p:spPr>
        <p:txBody>
          <a:bodyPr/>
          <a:lstStyle/>
          <a:p>
            <a:r>
              <a:rPr lang="fi-FI" dirty="0"/>
              <a:t>Yleistä haavanhoidosta</a:t>
            </a:r>
          </a:p>
        </p:txBody>
      </p:sp>
      <p:sp>
        <p:nvSpPr>
          <p:cNvPr id="3" name="Sisällön paikkamerkki 2">
            <a:extLst>
              <a:ext uri="{FF2B5EF4-FFF2-40B4-BE49-F238E27FC236}">
                <a16:creationId xmlns:a16="http://schemas.microsoft.com/office/drawing/2014/main" id="{7B4F4221-5EC4-4E04-856A-875DC9FB5DCE}"/>
              </a:ext>
            </a:extLst>
          </p:cNvPr>
          <p:cNvSpPr>
            <a:spLocks noGrp="1"/>
          </p:cNvSpPr>
          <p:nvPr>
            <p:ph idx="1"/>
          </p:nvPr>
        </p:nvSpPr>
        <p:spPr>
          <a:xfrm>
            <a:off x="174171" y="1376218"/>
            <a:ext cx="11149611" cy="5190730"/>
          </a:xfrm>
        </p:spPr>
        <p:txBody>
          <a:bodyPr>
            <a:normAutofit fontScale="92500" lnSpcReduction="10000"/>
          </a:bodyPr>
          <a:lstStyle/>
          <a:p>
            <a:pPr marL="97200" indent="0">
              <a:buNone/>
            </a:pPr>
            <a:r>
              <a:rPr lang="fi-FI" sz="2800" dirty="0">
                <a:solidFill>
                  <a:srgbClr val="000C4A"/>
                </a:solidFill>
              </a:rPr>
              <a:t>Vaatii etukäteissuunnittelua mm</a:t>
            </a:r>
            <a:r>
              <a:rPr lang="fi-FI" sz="2400" dirty="0">
                <a:solidFill>
                  <a:srgbClr val="000C4A"/>
                </a:solidFill>
              </a:rPr>
              <a:t>. </a:t>
            </a:r>
          </a:p>
          <a:p>
            <a:pPr marL="440100" indent="-342900">
              <a:buFont typeface="Arial" panose="020B0604020202020204" pitchFamily="34" charset="0"/>
              <a:buChar char="•"/>
            </a:pPr>
            <a:endParaRPr lang="fi-FI" sz="800" dirty="0">
              <a:solidFill>
                <a:srgbClr val="000C4A"/>
              </a:solidFill>
            </a:endParaRPr>
          </a:p>
          <a:p>
            <a:pPr marL="846000" lvl="1" indent="-342900">
              <a:buFont typeface="Arial" panose="020B0604020202020204" pitchFamily="34" charset="0"/>
              <a:buChar char="•"/>
            </a:pPr>
            <a:r>
              <a:rPr lang="fi-FI" sz="2400" dirty="0">
                <a:solidFill>
                  <a:srgbClr val="000C4A"/>
                </a:solidFill>
              </a:rPr>
              <a:t>hoitoympäristö, aika, työjärjestys</a:t>
            </a:r>
          </a:p>
          <a:p>
            <a:pPr marL="846000" lvl="1" indent="-342900">
              <a:buFont typeface="Arial" panose="020B0604020202020204" pitchFamily="34" charset="0"/>
              <a:buChar char="•"/>
            </a:pPr>
            <a:r>
              <a:rPr lang="fi-FI" sz="2400" dirty="0">
                <a:solidFill>
                  <a:srgbClr val="000C4A"/>
                </a:solidFill>
              </a:rPr>
              <a:t>tarvittavat suojaimet, haavanhoitovälineet</a:t>
            </a:r>
          </a:p>
          <a:p>
            <a:pPr marL="846000" lvl="1" indent="-342900">
              <a:buFont typeface="Arial" panose="020B0604020202020204" pitchFamily="34" charset="0"/>
              <a:buChar char="•"/>
            </a:pPr>
            <a:r>
              <a:rPr lang="fi-FI" sz="2400" dirty="0">
                <a:solidFill>
                  <a:srgbClr val="000C4A"/>
                </a:solidFill>
              </a:rPr>
              <a:t>käytetyt haavanhoitotuotteet, jätehuolto</a:t>
            </a:r>
          </a:p>
          <a:p>
            <a:pPr marL="846000" lvl="1" indent="-342900">
              <a:buFont typeface="Arial" panose="020B0604020202020204" pitchFamily="34" charset="0"/>
              <a:buChar char="•"/>
            </a:pPr>
            <a:r>
              <a:rPr lang="fi-FI" sz="2400" dirty="0">
                <a:solidFill>
                  <a:srgbClr val="000C4A"/>
                </a:solidFill>
              </a:rPr>
              <a:t>avustajan tarve? </a:t>
            </a:r>
          </a:p>
          <a:p>
            <a:pPr marL="846000" lvl="1" indent="-342900">
              <a:buFont typeface="Arial" panose="020B0604020202020204" pitchFamily="34" charset="0"/>
              <a:buChar char="•"/>
            </a:pPr>
            <a:r>
              <a:rPr lang="fi-FI" sz="2400" dirty="0">
                <a:solidFill>
                  <a:srgbClr val="000C4A"/>
                </a:solidFill>
              </a:rPr>
              <a:t>kipulääkitys? annettava hyvissä ajoin, että ehtii vaikuttaa ennen haavanhoitoa </a:t>
            </a:r>
          </a:p>
          <a:p>
            <a:pPr marL="846000" lvl="1" indent="-342900">
              <a:buFont typeface="Arial" panose="020B0604020202020204" pitchFamily="34" charset="0"/>
              <a:buChar char="•"/>
            </a:pPr>
            <a:r>
              <a:rPr lang="fi-FI" sz="2400" dirty="0">
                <a:solidFill>
                  <a:srgbClr val="000C4A"/>
                </a:solidFill>
              </a:rPr>
              <a:t>muu tarvittava välineistö?</a:t>
            </a:r>
          </a:p>
          <a:p>
            <a:pPr marL="846000" lvl="1" indent="-342900">
              <a:buFont typeface="Arial" panose="020B0604020202020204" pitchFamily="34" charset="0"/>
              <a:buChar char="•"/>
            </a:pPr>
            <a:r>
              <a:rPr lang="fi-FI" sz="2400" dirty="0">
                <a:solidFill>
                  <a:srgbClr val="000C4A"/>
                </a:solidFill>
              </a:rPr>
              <a:t>sovi lääkärin kanssa aika, milloin haavasidokset aukaistaan, jos lääkäri haluaa tarkistaa haavan, valokuva?</a:t>
            </a:r>
          </a:p>
          <a:p>
            <a:pPr marL="846000" lvl="1" indent="-342900">
              <a:buFont typeface="Arial" panose="020B0604020202020204" pitchFamily="34" charset="0"/>
              <a:buChar char="•"/>
            </a:pPr>
            <a:endParaRPr lang="fi-FI" sz="2400" dirty="0">
              <a:solidFill>
                <a:srgbClr val="000C4A"/>
              </a:solidFill>
            </a:endParaRPr>
          </a:p>
          <a:p>
            <a:pPr marL="97200" indent="0">
              <a:buNone/>
            </a:pPr>
            <a:r>
              <a:rPr lang="fi-FI" sz="2800" b="1" dirty="0">
                <a:solidFill>
                  <a:srgbClr val="000C4A"/>
                </a:solidFill>
              </a:rPr>
              <a:t>Haavanhoidon tarkistuslista apuna</a:t>
            </a:r>
          </a:p>
          <a:p>
            <a:pPr marL="440100" indent="-342900">
              <a:buFont typeface="Arial" panose="020B0604020202020204" pitchFamily="34" charset="0"/>
              <a:buChar char="•"/>
            </a:pPr>
            <a:endParaRPr lang="fi-FI" dirty="0"/>
          </a:p>
          <a:p>
            <a:pPr marL="4401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C0E3D6BE-E8BF-49BC-AE58-94EE4990AAF5}"/>
              </a:ext>
            </a:extLst>
          </p:cNvPr>
          <p:cNvSpPr>
            <a:spLocks noGrp="1"/>
          </p:cNvSpPr>
          <p:nvPr>
            <p:ph type="sldNum" sz="quarter" idx="12"/>
          </p:nvPr>
        </p:nvSpPr>
        <p:spPr/>
        <p:txBody>
          <a:bodyPr/>
          <a:lstStyle/>
          <a:p>
            <a:fld id="{3CCEC50A-EC5D-6049-A135-EB130C1E40A7}" type="slidenum">
              <a:rPr lang="fi-FI" smtClean="0"/>
              <a:pPr/>
              <a:t>4</a:t>
            </a:fld>
            <a:endParaRPr lang="fi-FI" dirty="0"/>
          </a:p>
        </p:txBody>
      </p:sp>
      <p:pic>
        <p:nvPicPr>
          <p:cNvPr id="5" name="Kuva 4"/>
          <p:cNvPicPr>
            <a:picLocks noChangeAspect="1"/>
          </p:cNvPicPr>
          <p:nvPr/>
        </p:nvPicPr>
        <p:blipFill>
          <a:blip r:embed="rId2"/>
          <a:stretch>
            <a:fillRect/>
          </a:stretch>
        </p:blipFill>
        <p:spPr>
          <a:xfrm>
            <a:off x="7609210" y="1642029"/>
            <a:ext cx="2282433" cy="1604225"/>
          </a:xfrm>
          <a:prstGeom prst="rect">
            <a:avLst/>
          </a:prstGeom>
        </p:spPr>
      </p:pic>
    </p:spTree>
    <p:extLst>
      <p:ext uri="{BB962C8B-B14F-4D97-AF65-F5344CB8AC3E}">
        <p14:creationId xmlns:p14="http://schemas.microsoft.com/office/powerpoint/2010/main" val="298698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6147169" y="226757"/>
            <a:ext cx="5877551" cy="6529206"/>
          </a:xfrm>
          <a:prstGeom prst="rect">
            <a:avLst/>
          </a:prstGeom>
        </p:spPr>
      </p:pic>
      <p:pic>
        <p:nvPicPr>
          <p:cNvPr id="3" name="Kuva 2"/>
          <p:cNvPicPr>
            <a:picLocks noChangeAspect="1"/>
          </p:cNvPicPr>
          <p:nvPr/>
        </p:nvPicPr>
        <p:blipFill>
          <a:blip r:embed="rId3"/>
          <a:stretch>
            <a:fillRect/>
          </a:stretch>
        </p:blipFill>
        <p:spPr>
          <a:xfrm>
            <a:off x="57594" y="1147312"/>
            <a:ext cx="6089575" cy="2320507"/>
          </a:xfrm>
          <a:prstGeom prst="rect">
            <a:avLst/>
          </a:prstGeom>
        </p:spPr>
      </p:pic>
    </p:spTree>
    <p:extLst>
      <p:ext uri="{BB962C8B-B14F-4D97-AF65-F5344CB8AC3E}">
        <p14:creationId xmlns:p14="http://schemas.microsoft.com/office/powerpoint/2010/main" val="397682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00A64-8DA2-FE3A-D14B-67721D30E203}"/>
              </a:ext>
            </a:extLst>
          </p:cNvPr>
          <p:cNvSpPr>
            <a:spLocks noGrp="1"/>
          </p:cNvSpPr>
          <p:nvPr>
            <p:ph type="title"/>
          </p:nvPr>
        </p:nvSpPr>
        <p:spPr>
          <a:xfrm>
            <a:off x="838200" y="215769"/>
            <a:ext cx="9141823" cy="690005"/>
          </a:xfrm>
        </p:spPr>
        <p:txBody>
          <a:bodyPr/>
          <a:lstStyle/>
          <a:p>
            <a:r>
              <a:rPr lang="fi-FI" dirty="0"/>
              <a:t>Painehaava:</a:t>
            </a:r>
          </a:p>
        </p:txBody>
      </p:sp>
      <p:sp>
        <p:nvSpPr>
          <p:cNvPr id="3" name="Sisällön paikkamerkki 2">
            <a:extLst>
              <a:ext uri="{FF2B5EF4-FFF2-40B4-BE49-F238E27FC236}">
                <a16:creationId xmlns:a16="http://schemas.microsoft.com/office/drawing/2014/main" id="{4133C606-25DF-9229-EDE5-53C7447C85D7}"/>
              </a:ext>
            </a:extLst>
          </p:cNvPr>
          <p:cNvSpPr>
            <a:spLocks noGrp="1"/>
          </p:cNvSpPr>
          <p:nvPr>
            <p:ph idx="1"/>
          </p:nvPr>
        </p:nvSpPr>
        <p:spPr>
          <a:xfrm>
            <a:off x="163902" y="1069675"/>
            <a:ext cx="11826815" cy="5702060"/>
          </a:xfrm>
        </p:spPr>
        <p:txBody>
          <a:bodyPr>
            <a:normAutofit/>
          </a:bodyPr>
          <a:lstStyle/>
          <a:p>
            <a:pPr marL="97200" indent="0">
              <a:buNone/>
            </a:pPr>
            <a:r>
              <a:rPr lang="fi-FI" dirty="0"/>
              <a:t>On tärkeää tunnistaa painehaavan riski, esimerkiksi </a:t>
            </a:r>
            <a:r>
              <a:rPr lang="fi-FI" dirty="0" err="1"/>
              <a:t>Braden</a:t>
            </a:r>
            <a:r>
              <a:rPr lang="fi-FI" dirty="0"/>
              <a:t>-luokitus on hyvä apuväline. </a:t>
            </a:r>
          </a:p>
          <a:p>
            <a:pPr marL="97200" indent="0">
              <a:buNone/>
            </a:pPr>
            <a:r>
              <a:rPr lang="fi-FI" dirty="0"/>
              <a:t>Kun painehaavan ennaltaehkäisykeinoja käytetään, vältytään kivuliailta, kalliilta ja pitkää hoitoa vaativilta painehaavoilta.</a:t>
            </a:r>
          </a:p>
          <a:p>
            <a:pPr marL="97200" indent="0">
              <a:buNone/>
            </a:pPr>
            <a:r>
              <a:rPr lang="fi-FI" dirty="0"/>
              <a:t>Painehaavojen ennaltaehkäisyssä on tärkeätä kiinnittää huomiota ihon hoitoon, ravitsemukseen, tupakointiin ja liikuntaan. </a:t>
            </a:r>
          </a:p>
          <a:p>
            <a:pPr marL="97200" indent="0">
              <a:buNone/>
            </a:pPr>
            <a:r>
              <a:rPr lang="fi-FI" dirty="0"/>
              <a:t>Tunnon alentuessa ja liikkumisen vähentyessä istuin- ja makuualusta on arvioitava ja tarvittaessa turvauduttava apuvälineisiin.</a:t>
            </a:r>
          </a:p>
          <a:p>
            <a:pPr marL="97200" indent="0">
              <a:buNone/>
            </a:pPr>
            <a:r>
              <a:rPr lang="fi-FI" dirty="0"/>
              <a:t>Painehaavan ensisijainen hoito on paineen poisto. Kaikki painehaavan ennaltaehkäisyn keinot kuuluvat painehaavan hoitoon.</a:t>
            </a:r>
          </a:p>
          <a:p>
            <a:pPr marL="97200" indent="0">
              <a:buNone/>
            </a:pPr>
            <a:r>
              <a:rPr lang="fi-FI" dirty="0"/>
              <a:t>Syvät painehaavat, joissa on tapahtunut jo kudostuhoa, voidaan joutua puhdistamaan paikallishoidon lisäksi leikkauksella. Myöhemmässä vaiheessa painehaava saatetaan joutua korjaamaan plastiikkakirurgisella leikkauksella, kun ensin painetta aiheuttava ulkoinen syy on poistettu ja potilaan peruskunto saatettu mahdollisimman hyväksi.</a:t>
            </a:r>
          </a:p>
          <a:p>
            <a:pPr marL="97200" indent="0">
              <a:buNone/>
            </a:pPr>
            <a:endParaRPr lang="fi-FI" dirty="0"/>
          </a:p>
        </p:txBody>
      </p:sp>
      <p:sp>
        <p:nvSpPr>
          <p:cNvPr id="4" name="Dian numeron paikkamerkki 3">
            <a:extLst>
              <a:ext uri="{FF2B5EF4-FFF2-40B4-BE49-F238E27FC236}">
                <a16:creationId xmlns:a16="http://schemas.microsoft.com/office/drawing/2014/main" id="{544CFDA5-A697-466A-8171-A11553CA90D2}"/>
              </a:ext>
            </a:extLst>
          </p:cNvPr>
          <p:cNvSpPr>
            <a:spLocks noGrp="1"/>
          </p:cNvSpPr>
          <p:nvPr>
            <p:ph type="sldNum" sz="quarter" idx="12"/>
          </p:nvPr>
        </p:nvSpPr>
        <p:spPr/>
        <p:txBody>
          <a:bodyPr/>
          <a:lstStyle/>
          <a:p>
            <a:fld id="{3CCEC50A-EC5D-6049-A135-EB130C1E40A7}" type="slidenum">
              <a:rPr lang="fi-FI" smtClean="0"/>
              <a:pPr/>
              <a:t>6</a:t>
            </a:fld>
            <a:endParaRPr lang="fi-FI" dirty="0"/>
          </a:p>
        </p:txBody>
      </p:sp>
    </p:spTree>
    <p:extLst>
      <p:ext uri="{BB962C8B-B14F-4D97-AF65-F5344CB8AC3E}">
        <p14:creationId xmlns:p14="http://schemas.microsoft.com/office/powerpoint/2010/main" val="263063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FFFECCDD-9999-96BF-CB76-AB8DC3AD77B7}"/>
              </a:ext>
            </a:extLst>
          </p:cNvPr>
          <p:cNvPicPr>
            <a:picLocks noGrp="1" noChangeAspect="1"/>
          </p:cNvPicPr>
          <p:nvPr>
            <p:ph type="pic" idx="13"/>
          </p:nvPr>
        </p:nvPicPr>
        <p:blipFill>
          <a:blip r:embed="rId2"/>
          <a:stretch/>
        </p:blipFill>
        <p:spPr>
          <a:xfrm>
            <a:off x="6412831" y="58756"/>
            <a:ext cx="5661804" cy="6799244"/>
          </a:xfrm>
          <a:noFill/>
        </p:spPr>
      </p:pic>
      <p:sp>
        <p:nvSpPr>
          <p:cNvPr id="4" name="Dian numeron paikkamerkki 3">
            <a:extLst>
              <a:ext uri="{FF2B5EF4-FFF2-40B4-BE49-F238E27FC236}">
                <a16:creationId xmlns:a16="http://schemas.microsoft.com/office/drawing/2014/main" id="{6F55A701-0CC1-D5C9-E66F-553009F2BCC2}"/>
              </a:ext>
            </a:extLst>
          </p:cNvPr>
          <p:cNvSpPr>
            <a:spLocks noGrp="1"/>
          </p:cNvSpPr>
          <p:nvPr>
            <p:ph type="sldNum" sz="quarter" idx="12"/>
          </p:nvPr>
        </p:nvSpPr>
        <p:spPr>
          <a:xfrm>
            <a:off x="838200" y="6301946"/>
            <a:ext cx="2743200" cy="265002"/>
          </a:xfrm>
        </p:spPr>
        <p:txBody>
          <a:bodyPr anchor="ctr">
            <a:normAutofit/>
          </a:bodyPr>
          <a:lstStyle/>
          <a:p>
            <a:pPr>
              <a:spcAft>
                <a:spcPts val="600"/>
              </a:spcAft>
            </a:pPr>
            <a:fld id="{3CCEC50A-EC5D-6049-A135-EB130C1E40A7}" type="slidenum">
              <a:rPr lang="fi-FI" smtClean="0"/>
              <a:pPr>
                <a:spcAft>
                  <a:spcPts val="600"/>
                </a:spcAft>
              </a:pPr>
              <a:t>7</a:t>
            </a:fld>
            <a:endParaRPr lang="fi-FI"/>
          </a:p>
        </p:txBody>
      </p:sp>
      <p:sp>
        <p:nvSpPr>
          <p:cNvPr id="11" name="Title 3">
            <a:extLst>
              <a:ext uri="{FF2B5EF4-FFF2-40B4-BE49-F238E27FC236}">
                <a16:creationId xmlns:a16="http://schemas.microsoft.com/office/drawing/2014/main" id="{FC4DCE08-006B-9C69-81BE-3D5A4022A444}"/>
              </a:ext>
            </a:extLst>
          </p:cNvPr>
          <p:cNvSpPr>
            <a:spLocks noGrp="1"/>
          </p:cNvSpPr>
          <p:nvPr>
            <p:ph type="title"/>
          </p:nvPr>
        </p:nvSpPr>
        <p:spPr>
          <a:xfrm>
            <a:off x="831850" y="535409"/>
            <a:ext cx="5580981" cy="2025428"/>
          </a:xfrm>
        </p:spPr>
        <p:txBody>
          <a:bodyPr/>
          <a:lstStyle/>
          <a:p>
            <a:r>
              <a:rPr lang="en-US" dirty="0"/>
              <a:t>Braden- </a:t>
            </a:r>
            <a:r>
              <a:rPr lang="en-US" dirty="0" err="1"/>
              <a:t>luokitus</a:t>
            </a:r>
            <a:endParaRPr lang="en-US" dirty="0"/>
          </a:p>
        </p:txBody>
      </p:sp>
      <p:pic>
        <p:nvPicPr>
          <p:cNvPr id="8" name="Kuva 7">
            <a:extLst>
              <a:ext uri="{FF2B5EF4-FFF2-40B4-BE49-F238E27FC236}">
                <a16:creationId xmlns:a16="http://schemas.microsoft.com/office/drawing/2014/main" id="{FB27DB0F-6214-3E7B-A10B-A1A3DC1D8398}"/>
              </a:ext>
            </a:extLst>
          </p:cNvPr>
          <p:cNvPicPr>
            <a:picLocks noChangeAspect="1"/>
          </p:cNvPicPr>
          <p:nvPr/>
        </p:nvPicPr>
        <p:blipFill>
          <a:blip r:embed="rId3"/>
          <a:stretch>
            <a:fillRect/>
          </a:stretch>
        </p:blipFill>
        <p:spPr>
          <a:xfrm>
            <a:off x="55766" y="3209923"/>
            <a:ext cx="6224264" cy="2570641"/>
          </a:xfrm>
          <a:prstGeom prst="rect">
            <a:avLst/>
          </a:prstGeom>
        </p:spPr>
      </p:pic>
    </p:spTree>
    <p:extLst>
      <p:ext uri="{BB962C8B-B14F-4D97-AF65-F5344CB8AC3E}">
        <p14:creationId xmlns:p14="http://schemas.microsoft.com/office/powerpoint/2010/main" val="52566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F313B6-A9DF-FEB1-80C2-C02B31BBE58D}"/>
              </a:ext>
            </a:extLst>
          </p:cNvPr>
          <p:cNvSpPr>
            <a:spLocks noGrp="1"/>
          </p:cNvSpPr>
          <p:nvPr>
            <p:ph type="title"/>
          </p:nvPr>
        </p:nvSpPr>
        <p:spPr>
          <a:xfrm>
            <a:off x="838200" y="338560"/>
            <a:ext cx="9141823" cy="1224843"/>
          </a:xfrm>
        </p:spPr>
        <p:txBody>
          <a:bodyPr/>
          <a:lstStyle/>
          <a:p>
            <a:r>
              <a:rPr lang="fi-FI" dirty="0"/>
              <a:t>Laskimohaavat ja muut turvotuksesta johtuvat haavat</a:t>
            </a:r>
          </a:p>
        </p:txBody>
      </p:sp>
      <p:sp>
        <p:nvSpPr>
          <p:cNvPr id="3" name="Sisällön paikkamerkki 2">
            <a:extLst>
              <a:ext uri="{FF2B5EF4-FFF2-40B4-BE49-F238E27FC236}">
                <a16:creationId xmlns:a16="http://schemas.microsoft.com/office/drawing/2014/main" id="{59F7AD4D-1161-C64F-139E-4168F7AD330A}"/>
              </a:ext>
            </a:extLst>
          </p:cNvPr>
          <p:cNvSpPr>
            <a:spLocks noGrp="1"/>
          </p:cNvSpPr>
          <p:nvPr>
            <p:ph idx="1"/>
          </p:nvPr>
        </p:nvSpPr>
        <p:spPr>
          <a:xfrm>
            <a:off x="224287" y="1960362"/>
            <a:ext cx="11559395" cy="4606586"/>
          </a:xfrm>
        </p:spPr>
        <p:txBody>
          <a:bodyPr/>
          <a:lstStyle/>
          <a:p>
            <a:pPr marL="97200" indent="0">
              <a:buNone/>
            </a:pPr>
            <a:r>
              <a:rPr lang="fi-FI" sz="3200" b="1" dirty="0"/>
              <a:t>Laskimoperäisen haavan ennaltaehkäisyyn kuuluu:</a:t>
            </a:r>
          </a:p>
          <a:p>
            <a:pPr marL="846000" lvl="1" indent="-342900">
              <a:buFont typeface="Arial" panose="020B0604020202020204" pitchFamily="34" charset="0"/>
              <a:buChar char="•"/>
            </a:pPr>
            <a:r>
              <a:rPr lang="fi-FI" sz="2800" dirty="0"/>
              <a:t>Kompressiohoito </a:t>
            </a:r>
          </a:p>
          <a:p>
            <a:pPr marL="846000" lvl="1" indent="-342900">
              <a:buFont typeface="Arial" panose="020B0604020202020204" pitchFamily="34" charset="0"/>
              <a:buChar char="•"/>
            </a:pPr>
            <a:r>
              <a:rPr lang="fi-FI" sz="2800" dirty="0"/>
              <a:t>Painonhallinta ja terveellinen ruokavalio </a:t>
            </a:r>
          </a:p>
          <a:p>
            <a:pPr marL="846000" lvl="1" indent="-342900">
              <a:buFont typeface="Arial" panose="020B0604020202020204" pitchFamily="34" charset="0"/>
              <a:buChar char="•"/>
            </a:pPr>
            <a:r>
              <a:rPr lang="fi-FI" sz="2800" dirty="0"/>
              <a:t>Liikunta </a:t>
            </a:r>
          </a:p>
          <a:p>
            <a:pPr marL="846000" lvl="1" indent="-342900">
              <a:buFont typeface="Arial" panose="020B0604020202020204" pitchFamily="34" charset="0"/>
              <a:buChar char="•"/>
            </a:pPr>
            <a:r>
              <a:rPr lang="fi-FI" sz="2800" dirty="0"/>
              <a:t>Ihon ja jalkojen hoito </a:t>
            </a:r>
          </a:p>
          <a:p>
            <a:pPr marL="846000" lvl="1" indent="-342900">
              <a:buFont typeface="Arial" panose="020B0604020202020204" pitchFamily="34" charset="0"/>
              <a:buChar char="•"/>
            </a:pPr>
            <a:r>
              <a:rPr lang="fi-FI" sz="2800" dirty="0"/>
              <a:t>Verisuonikirurgiset toimenpiteet silloin, kun </a:t>
            </a:r>
            <a:r>
              <a:rPr lang="fi-FI" sz="2800" dirty="0" smtClean="0"/>
              <a:t>laskimovajaatoimintaan </a:t>
            </a:r>
            <a:r>
              <a:rPr lang="fi-FI" sz="2800" dirty="0"/>
              <a:t>liittyvät selkeät ihomuutokset</a:t>
            </a:r>
          </a:p>
        </p:txBody>
      </p:sp>
      <p:sp>
        <p:nvSpPr>
          <p:cNvPr id="4" name="Dian numeron paikkamerkki 3">
            <a:extLst>
              <a:ext uri="{FF2B5EF4-FFF2-40B4-BE49-F238E27FC236}">
                <a16:creationId xmlns:a16="http://schemas.microsoft.com/office/drawing/2014/main" id="{570DD6BA-8682-67D6-AF9E-FEE9D1BC98BB}"/>
              </a:ext>
            </a:extLst>
          </p:cNvPr>
          <p:cNvSpPr>
            <a:spLocks noGrp="1"/>
          </p:cNvSpPr>
          <p:nvPr>
            <p:ph type="sldNum" sz="quarter" idx="12"/>
          </p:nvPr>
        </p:nvSpPr>
        <p:spPr/>
        <p:txBody>
          <a:bodyPr/>
          <a:lstStyle/>
          <a:p>
            <a:fld id="{3CCEC50A-EC5D-6049-A135-EB130C1E40A7}" type="slidenum">
              <a:rPr lang="fi-FI" smtClean="0"/>
              <a:pPr/>
              <a:t>8</a:t>
            </a:fld>
            <a:endParaRPr lang="fi-FI" dirty="0"/>
          </a:p>
        </p:txBody>
      </p:sp>
    </p:spTree>
    <p:extLst>
      <p:ext uri="{BB962C8B-B14F-4D97-AF65-F5344CB8AC3E}">
        <p14:creationId xmlns:p14="http://schemas.microsoft.com/office/powerpoint/2010/main" val="99028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2368E8-6510-F0ED-B41A-1F63CE36234C}"/>
              </a:ext>
            </a:extLst>
          </p:cNvPr>
          <p:cNvSpPr>
            <a:spLocks noGrp="1"/>
          </p:cNvSpPr>
          <p:nvPr>
            <p:ph type="title"/>
          </p:nvPr>
        </p:nvSpPr>
        <p:spPr>
          <a:xfrm>
            <a:off x="838200" y="258792"/>
            <a:ext cx="9141823" cy="1293963"/>
          </a:xfrm>
        </p:spPr>
        <p:txBody>
          <a:bodyPr/>
          <a:lstStyle/>
          <a:p>
            <a:r>
              <a:rPr lang="fi-FI" dirty="0"/>
              <a:t>Laskimohaavat ja muut turvotuksesta johtuvat haavat</a:t>
            </a:r>
          </a:p>
        </p:txBody>
      </p:sp>
      <p:sp>
        <p:nvSpPr>
          <p:cNvPr id="3" name="Sisällön paikkamerkki 2">
            <a:extLst>
              <a:ext uri="{FF2B5EF4-FFF2-40B4-BE49-F238E27FC236}">
                <a16:creationId xmlns:a16="http://schemas.microsoft.com/office/drawing/2014/main" id="{20065FE9-87E4-9613-AB89-4F4EDB3C5439}"/>
              </a:ext>
            </a:extLst>
          </p:cNvPr>
          <p:cNvSpPr>
            <a:spLocks noGrp="1"/>
          </p:cNvSpPr>
          <p:nvPr>
            <p:ph idx="1"/>
          </p:nvPr>
        </p:nvSpPr>
        <p:spPr>
          <a:xfrm>
            <a:off x="224288" y="2063469"/>
            <a:ext cx="11542142" cy="4578871"/>
          </a:xfrm>
        </p:spPr>
        <p:txBody>
          <a:bodyPr>
            <a:normAutofit lnSpcReduction="10000"/>
          </a:bodyPr>
          <a:lstStyle/>
          <a:p>
            <a:pPr marL="97200" indent="0">
              <a:buNone/>
            </a:pPr>
            <a:r>
              <a:rPr lang="fi-FI" sz="2800" b="1" dirty="0"/>
              <a:t>IHON JA JALKOJEN HOITO:</a:t>
            </a:r>
          </a:p>
          <a:p>
            <a:pPr marL="440100" indent="-342900">
              <a:buFont typeface="Arial" panose="020B0604020202020204" pitchFamily="34" charset="0"/>
              <a:buChar char="•"/>
            </a:pPr>
            <a:r>
              <a:rPr lang="fi-FI" sz="2400" dirty="0"/>
              <a:t>Ihon hoidon tarkoituksena on ylläpitää jalkojen ihon sopivaa kosteutta sekä ehkäistä ihottumaa ja alaraajahaavan syntymistä. </a:t>
            </a:r>
          </a:p>
          <a:p>
            <a:pPr marL="440100" indent="-342900">
              <a:buFont typeface="Arial" panose="020B0604020202020204" pitchFamily="34" charset="0"/>
              <a:buChar char="•"/>
            </a:pPr>
            <a:r>
              <a:rPr lang="fi-FI" sz="2400" dirty="0"/>
              <a:t>On tärkeää, että ihoa tarkkaillaan säännöllisesti ja huolehditaan yleisestä hygieniasta. Ihoa rasvataan säännöllisesti perusvoiteella päivittäin. </a:t>
            </a:r>
          </a:p>
          <a:p>
            <a:pPr marL="440100" indent="-342900">
              <a:buFont typeface="Arial" panose="020B0604020202020204" pitchFamily="34" charset="0"/>
              <a:buChar char="•"/>
            </a:pPr>
            <a:r>
              <a:rPr lang="fi-FI" sz="2400" dirty="0"/>
              <a:t>Vanha voide puhdistetaan pois ennen uutta rasvausta, jolloin rasvakarstan kertyminen vältetään. </a:t>
            </a:r>
          </a:p>
          <a:p>
            <a:pPr marL="440100" indent="-342900">
              <a:buFont typeface="Arial" panose="020B0604020202020204" pitchFamily="34" charset="0"/>
              <a:buChar char="•"/>
            </a:pPr>
            <a:r>
              <a:rPr lang="fi-FI" sz="2400" dirty="0"/>
              <a:t>Kuivaa ihoa voidaan pestä vedellä, tai saippua voidaan korvata kevyellä perusvoiteella. </a:t>
            </a:r>
          </a:p>
        </p:txBody>
      </p:sp>
      <p:sp>
        <p:nvSpPr>
          <p:cNvPr id="4" name="Dian numeron paikkamerkki 3">
            <a:extLst>
              <a:ext uri="{FF2B5EF4-FFF2-40B4-BE49-F238E27FC236}">
                <a16:creationId xmlns:a16="http://schemas.microsoft.com/office/drawing/2014/main" id="{E4C915E4-D04F-9C4A-BA0D-3433751B256A}"/>
              </a:ext>
            </a:extLst>
          </p:cNvPr>
          <p:cNvSpPr>
            <a:spLocks noGrp="1"/>
          </p:cNvSpPr>
          <p:nvPr>
            <p:ph type="sldNum" sz="quarter" idx="12"/>
          </p:nvPr>
        </p:nvSpPr>
        <p:spPr/>
        <p:txBody>
          <a:bodyPr/>
          <a:lstStyle/>
          <a:p>
            <a:fld id="{3CCEC50A-EC5D-6049-A135-EB130C1E40A7}" type="slidenum">
              <a:rPr lang="fi-FI" smtClean="0"/>
              <a:pPr/>
              <a:t>9</a:t>
            </a:fld>
            <a:endParaRPr lang="fi-FI" dirty="0"/>
          </a:p>
        </p:txBody>
      </p:sp>
    </p:spTree>
    <p:extLst>
      <p:ext uri="{BB962C8B-B14F-4D97-AF65-F5344CB8AC3E}">
        <p14:creationId xmlns:p14="http://schemas.microsoft.com/office/powerpoint/2010/main" val="272038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hyvinvointialue-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_powerpoint_template" id="{92C75BCB-5A2B-FE4E-915A-2898210B4475}" vid="{B228524F-3D62-994B-83F5-F02E42824F3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13000959c0f6843a30fd9fccf4aad81d">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25e210337e4485dc95c5e8087b813b2b"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Language"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Finnish (Finland)</Language>
    <dcbcdd319c9d484f9dc5161892e5c0c3 xmlns="d3e50268-7799-48af-83c3-9a9b063078bc">
      <Terms xmlns="http://schemas.microsoft.com/office/infopath/2007/PartnerControls">
        <TermInfo xmlns="http://schemas.microsoft.com/office/infopath/2007/PartnerControls">
          <TermName xmlns="http://schemas.microsoft.com/office/infopath/2007/PartnerControls">Infektioiden torjunta</TermName>
          <TermId xmlns="http://schemas.microsoft.com/office/infopath/2007/PartnerControls">d1bdb641-a1c1-4abf-b66a-298a776eaddb</TermId>
        </TermInfo>
      </Terms>
    </dcbcdd319c9d484f9dc5161892e5c0c3>
    <Dokumentin_x0020_sisällöstä_x0020_vastaava_x0028_t_x0029__x0020__x002f__x0020_asiantuntija_x0028_t_x0029_ xmlns="0af04246-5dcb-4e38-b8a1-4adaeb368127">
      <UserInfo>
        <DisplayName>i:0#.w|oysnet\keranetu</DisplayName>
        <AccountId>245</AccountId>
        <AccountType/>
      </UserInfo>
      <UserInfo>
        <DisplayName>i:0#.w|oysnet\saynajja</DisplayName>
        <AccountId>9384</AccountId>
        <AccountType/>
      </UserInfo>
    </Dokumentin_x0020_sisällöstä_x0020_vastaava_x0028_t_x0029__x0020__x002f__x0020_asiantuntija_x0028_t_x0029_>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2023-02-07T22:00:00+00:00</Koulutuksen_x0020_ajankohta>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Potilaan hoitoon osallistuva henkilöstö</TermName>
          <TermId xmlns="http://schemas.microsoft.com/office/infopath/2007/PartnerControls">21074a2b-1b44-417e-9c72-4d731d4c7a78</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Pohjois-Pohjanmaan sairaanhoitopiiri</TermName>
          <TermId xmlns="http://schemas.microsoft.com/office/infopath/2007/PartnerControls">be8cbbf1-c5fa-44e0-8d6c-f88ba4a3bcc6</TermId>
        </TermInfo>
        <TermInfo xmlns="http://schemas.microsoft.com/office/infopath/2007/PartnerControls">
          <TermName xmlns="http://schemas.microsoft.com/office/infopath/2007/PartnerControls">Ulkopuoliset</TermName>
          <TermId xmlns="http://schemas.microsoft.com/office/infopath/2007/PartnerControls">f18ec0fc-4386-4abd-866c-ed5b80932e98</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168</Value>
      <Value>14</Value>
      <Value>166</Value>
      <Value>165</Value>
      <Value>10</Value>
      <Value>42</Value>
      <Value>3</Value>
      <Value>1</Value>
    </TaxCatchAll>
    <_dlc_DocId xmlns="d3e50268-7799-48af-83c3-9a9b063078bc">MUAVRSSTWASF-92438712-419</_dlc_DocId>
    <_dlc_DocIdUrl xmlns="d3e50268-7799-48af-83c3-9a9b063078bc">
      <Url>https://internet.oysnet.ppshp.fi/dokumentit/_layouts/15/DocIdRedir.aspx?ID=MUAVRSSTWASF-92438712-419</Url>
      <Description>MUAVRSSTWASF-92438712-419</Description>
    </_dlc_DocIdUrl>
    <Julkaistu_x0020_intranetiin xmlns="d3e50268-7799-48af-83c3-9a9b063078bc">false</Julkaistu_x0020_intranetiin>
    <Julkaistu_x0020_internetiin xmlns="d3e50268-7799-48af-83c3-9a9b063078bc">false</Julkaistu_x0020_internetiin>
  </documentManagement>
</p:properties>
</file>

<file path=customXml/item4.xml><?xml version="1.0" encoding="utf-8"?>
<IAPPresMetadata>
  <IAPAddInVersion>5.1.2</IAPAddInVersion>
  <DolphinEchoVersion>6.1.3</DolphinEchoVersion>
</IAPPresMetadata>
</file>

<file path=customXml/item5.xml><?xml version="1.0" encoding="utf-8"?>
<?mso-contentType ?>
<SharedContentType xmlns="Microsoft.SharePoint.Taxonomy.ContentTypeSync" SourceId="fe7d6957-b623-48c5-941b-77be73948d87" ContentTypeId="0x010100E993358E494F344F8D6048E76D09AF020A" PreviousValue="false"/>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6DBF89-96F6-40A9-8247-28D16784D9F7}"/>
</file>

<file path=customXml/itemProps2.xml><?xml version="1.0" encoding="utf-8"?>
<ds:datastoreItem xmlns:ds="http://schemas.openxmlformats.org/officeDocument/2006/customXml" ds:itemID="{406F5D82-E810-4D32-A912-A72B5C3872CD}">
  <ds:schemaRefs>
    <ds:schemaRef ds:uri="http://schemas.microsoft.com/sharepoint/v3/contenttype/forms"/>
  </ds:schemaRefs>
</ds:datastoreItem>
</file>

<file path=customXml/itemProps3.xml><?xml version="1.0" encoding="utf-8"?>
<ds:datastoreItem xmlns:ds="http://schemas.openxmlformats.org/officeDocument/2006/customXml" ds:itemID="{5917B3ED-92BD-4673-9494-2A3227E33935}">
  <ds:schemaRefs>
    <ds:schemaRef ds:uri="http://purl.org/dc/elements/1.1/"/>
    <ds:schemaRef ds:uri="http://purl.org/dc/terms/"/>
    <ds:schemaRef ds:uri="38d1ed1c-6ee7-4eb8-943e-bd1f4cba5403"/>
    <ds:schemaRef ds:uri="http://schemas.microsoft.com/office/infopath/2007/PartnerControls"/>
    <ds:schemaRef ds:uri="http://schemas.microsoft.com/office/2006/documentManagement/types"/>
    <ds:schemaRef ds:uri="http://schemas.openxmlformats.org/package/2006/metadata/core-properties"/>
    <ds:schemaRef ds:uri="d4e3e49e-823d-441e-ab11-133b388ee207"/>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BE996610-549F-4F2B-9755-AAB75FBDA8D7}">
  <ds:schemaRefs/>
</ds:datastoreItem>
</file>

<file path=customXml/itemProps5.xml><?xml version="1.0" encoding="utf-8"?>
<ds:datastoreItem xmlns:ds="http://schemas.openxmlformats.org/officeDocument/2006/customXml" ds:itemID="{1B06E751-C488-4E15-89EE-3A5C125BF714}"/>
</file>

<file path=customXml/itemProps6.xml><?xml version="1.0" encoding="utf-8"?>
<ds:datastoreItem xmlns:ds="http://schemas.openxmlformats.org/officeDocument/2006/customXml" ds:itemID="{AC4854DA-55BD-4B91-944D-FF0AF7C2F490}"/>
</file>

<file path=docProps/app.xml><?xml version="1.0" encoding="utf-8"?>
<Properties xmlns="http://schemas.openxmlformats.org/officeDocument/2006/extended-properties" xmlns:vt="http://schemas.openxmlformats.org/officeDocument/2006/docPropsVTypes">
  <Template>Pohde</Template>
  <TotalTime>10455</TotalTime>
  <Words>1349</Words>
  <Application>Microsoft Office PowerPoint</Application>
  <PresentationFormat>Laajakuva</PresentationFormat>
  <Paragraphs>188</Paragraphs>
  <Slides>26</Slides>
  <Notes>7</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26</vt:i4>
      </vt:variant>
    </vt:vector>
  </HeadingPairs>
  <TitlesOfParts>
    <vt:vector size="30" baseType="lpstr">
      <vt:lpstr>Arial</vt:lpstr>
      <vt:lpstr>Calibri</vt:lpstr>
      <vt:lpstr>Lucida Calligraphy</vt:lpstr>
      <vt:lpstr>PPhyvinvointialue-teema</vt:lpstr>
      <vt:lpstr>Haavanhoito infektioiden torjunnan näkökulmasta 26.4.2023</vt:lpstr>
      <vt:lpstr>Haavanhoidon perustana ovat tavanomaiset varotoimet</vt:lpstr>
      <vt:lpstr>Yleistä haavanhoidosta:</vt:lpstr>
      <vt:lpstr>Yleistä haavanhoidosta</vt:lpstr>
      <vt:lpstr>PowerPoint-esitys</vt:lpstr>
      <vt:lpstr>Painehaava:</vt:lpstr>
      <vt:lpstr>Braden- luokitus</vt:lpstr>
      <vt:lpstr>Laskimohaavat ja muut turvotuksesta johtuvat haavat</vt:lpstr>
      <vt:lpstr>Laskimohaavat ja muut turvotuksesta johtuvat haavat</vt:lpstr>
      <vt:lpstr>Laskimohaavat ja muut turvotuksesta johtuvat haavat</vt:lpstr>
      <vt:lpstr>Infektoitunut haava</vt:lpstr>
      <vt:lpstr>Puhdas, suljettu tai avoin leikkaushaava:</vt:lpstr>
      <vt:lpstr>Haavanhoidossa tarvittavat instrumentit / haavanhoitotuotteet</vt:lpstr>
      <vt:lpstr>Haavanhoidossa tarvittavat instrumentit / haavanhoitotuotteet</vt:lpstr>
      <vt:lpstr>Haavanhoidossa tarvittavat suojaimet</vt:lpstr>
      <vt:lpstr>Milloin kädet desinfioidaan ja suojakäsineet vaihdetaan?</vt:lpstr>
      <vt:lpstr>Hoitoympäristö</vt:lpstr>
      <vt:lpstr>Huomioitavaa haavaa suihkutettaessa</vt:lpstr>
      <vt:lpstr>Käytettyjen haavanhoitovälineiden käsittely ja huolto</vt:lpstr>
      <vt:lpstr>Haavan paranemisen seuranta ja kirjaaminen</vt:lpstr>
      <vt:lpstr>Haavainfektioiden seuranta</vt:lpstr>
      <vt:lpstr>PowerPoint-esitys</vt:lpstr>
      <vt:lpstr>PowerPoint-esitys</vt:lpstr>
      <vt:lpstr>Yhteenvetoa</vt:lpstr>
      <vt:lpstr>Haavanhoitolinkkejä</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Haavanhoito infektioiden torjunnan näkökulmasta 26.4.2023</dc:title>
  <dc:subject/>
  <dc:creator>Mint Company</dc:creator>
  <cp:keywords/>
  <dc:description/>
  <cp:lastModifiedBy>Säynäjäaho Jaana</cp:lastModifiedBy>
  <cp:revision>132</cp:revision>
  <dcterms:created xsi:type="dcterms:W3CDTF">2022-10-05T13:44:56Z</dcterms:created>
  <dcterms:modified xsi:type="dcterms:W3CDTF">2023-04-25T07:40:58Z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2023-01-26T12:11:03Z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8f463a71-d110-4164-b5d4-0f2d1b6b20e9</vt:lpwstr>
  </property>
  <property fmtid="{D5CDD505-2E9C-101B-9397-08002B2CF9AE}" pid="8" name="MSIP_Label_e7f2b28d-54cf-44b6-aad9-6a2b7fb652a6_ContentBits">
    <vt:lpwstr>0</vt:lpwstr>
  </property>
  <property fmtid="{D5CDD505-2E9C-101B-9397-08002B2CF9AE}" pid="9" name="ContentTypeId">
    <vt:lpwstr>0x010100E993358E494F344F8D6048E76D09AF020A007628AA875F93584E8BFB272C4723E035</vt:lpwstr>
  </property>
  <property fmtid="{D5CDD505-2E9C-101B-9397-08002B2CF9AE}" pid="10" name="TaxKeyword">
    <vt:lpwstr/>
  </property>
  <property fmtid="{D5CDD505-2E9C-101B-9397-08002B2CF9AE}" pid="11" name="MEO">
    <vt:lpwstr/>
  </property>
  <property fmtid="{D5CDD505-2E9C-101B-9397-08002B2CF9AE}" pid="12" name="Kohde- / työntekijäryhmä">
    <vt:lpwstr>42;#Potilaan hoitoon osallistuva henkilöstö|21074a2b-1b44-417e-9c72-4d731d4c7a78</vt:lpwstr>
  </property>
  <property fmtid="{D5CDD505-2E9C-101B-9397-08002B2CF9AE}" pid="13" name="Kohdeorganisaatio">
    <vt:lpwstr>1;#Pohjois-Pohjanmaan sairaanhoitopiiri|be8cbbf1-c5fa-44e0-8d6c-f88ba4a3bcc6;#14;#Ulkopuoliset|f18ec0fc-4386-4abd-866c-ed5b80932e98</vt:lpwstr>
  </property>
  <property fmtid="{D5CDD505-2E9C-101B-9397-08002B2CF9AE}" pid="14" name="Koulutusmateriaali (sisältötyypin metatieto)">
    <vt:lpwstr>165;#Koulutuksen aineisto|2a72a094-566d-460a-879e-2a18b80594d3</vt:lpwstr>
  </property>
  <property fmtid="{D5CDD505-2E9C-101B-9397-08002B2CF9AE}" pid="15" name="_dlc_DocIdItemGuid">
    <vt:lpwstr>869e1888-1be5-499b-a7e4-4f15f219a012</vt:lpwstr>
  </property>
  <property fmtid="{D5CDD505-2E9C-101B-9397-08002B2CF9AE}" pid="16" name="Kriisiviestintä">
    <vt:lpwstr/>
  </property>
  <property fmtid="{D5CDD505-2E9C-101B-9397-08002B2CF9AE}" pid="17" name="Erikoisala">
    <vt:lpwstr>10;#Ei erikoisalaa (PPSHP)|63c697a3-d3f0-4701-a1c0-7b3ab3656aba</vt:lpwstr>
  </property>
  <property fmtid="{D5CDD505-2E9C-101B-9397-08002B2CF9AE}" pid="18" name="Organisaatiotiedon tarkennus toiminnan mukaan">
    <vt:lpwstr>168;#Infektioiden torjunta|d1bdb641-a1c1-4abf-b66a-298a776eaddb</vt:lpwstr>
  </property>
  <property fmtid="{D5CDD505-2E9C-101B-9397-08002B2CF9AE}" pid="19" name="Toiminnanohjauskäsikirja">
    <vt:lpwstr>3;#Ei ole toimintakäsikirjaa|ed0127a7-f4bb-4299-8de4-a0fcecf35ff1</vt:lpwstr>
  </property>
  <property fmtid="{D5CDD505-2E9C-101B-9397-08002B2CF9AE}" pid="20" name="Organisaatiotieto">
    <vt:lpwstr>166;#Infektioyksikkö|d873b9ee-c5a1-43a5-91cd-d45393df5f8c</vt:lpwstr>
  </property>
  <property fmtid="{D5CDD505-2E9C-101B-9397-08002B2CF9AE}" pid="21" name="Order">
    <vt:r8>263200</vt:r8>
  </property>
  <property fmtid="{D5CDD505-2E9C-101B-9397-08002B2CF9AE}" pid="23" name="SharedWithUsers">
    <vt:lpwstr/>
  </property>
  <property fmtid="{D5CDD505-2E9C-101B-9397-08002B2CF9AE}" pid="24" name="TaxKeywordTaxHTField">
    <vt:lpwstr/>
  </property>
</Properties>
</file>